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19"/>
  </p:notesMasterIdLst>
  <p:sldIdLst>
    <p:sldId id="277" r:id="rId2"/>
    <p:sldId id="370" r:id="rId3"/>
    <p:sldId id="381" r:id="rId4"/>
    <p:sldId id="382" r:id="rId5"/>
    <p:sldId id="383" r:id="rId6"/>
    <p:sldId id="384" r:id="rId7"/>
    <p:sldId id="374" r:id="rId8"/>
    <p:sldId id="371" r:id="rId9"/>
    <p:sldId id="372" r:id="rId10"/>
    <p:sldId id="391" r:id="rId11"/>
    <p:sldId id="392" r:id="rId12"/>
    <p:sldId id="375" r:id="rId13"/>
    <p:sldId id="376" r:id="rId14"/>
    <p:sldId id="379" r:id="rId15"/>
    <p:sldId id="380" r:id="rId16"/>
    <p:sldId id="378" r:id="rId17"/>
    <p:sldId id="270" r:id="rId18"/>
  </p:sldIdLst>
  <p:sldSz cx="24384000" cy="13716000"/>
  <p:notesSz cx="6797675" cy="9926638"/>
  <p:defaultTextStyle>
    <a:defPPr>
      <a:defRPr lang="zh-CN"/>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D22"/>
    <a:srgbClr val="ED7D31"/>
    <a:srgbClr val="B39B77"/>
    <a:srgbClr val="9C7C4E"/>
    <a:srgbClr val="A5A5A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52" autoAdjust="0"/>
    <p:restoredTop sz="94660"/>
  </p:normalViewPr>
  <p:slideViewPr>
    <p:cSldViewPr snapToGrid="0">
      <p:cViewPr varScale="1">
        <p:scale>
          <a:sx n="33" d="100"/>
          <a:sy n="33" d="100"/>
        </p:scale>
        <p:origin x="692"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3AB7327-8786-4F4D-A043-36358808DA4D}" type="datetimeFigureOut">
              <a:rPr lang="zh-CN" altLang="en-US" smtClean="0"/>
              <a:t>2019/12/4</a:t>
            </a:fld>
            <a:endParaRPr lang="zh-CN" altLang="en-US"/>
          </a:p>
        </p:txBody>
      </p:sp>
      <p:sp>
        <p:nvSpPr>
          <p:cNvPr id="4" name="幻灯片图像占位符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C36489D-4DD5-4A77-8548-37B0C1FB5427}" type="slidenum">
              <a:rPr lang="zh-CN" altLang="en-US" smtClean="0"/>
              <a:t>‹#›</a:t>
            </a:fld>
            <a:endParaRPr lang="zh-CN" altLang="en-US"/>
          </a:p>
        </p:txBody>
      </p:sp>
    </p:spTree>
    <p:extLst>
      <p:ext uri="{BB962C8B-B14F-4D97-AF65-F5344CB8AC3E}">
        <p14:creationId xmlns:p14="http://schemas.microsoft.com/office/powerpoint/2010/main" val="3620162858"/>
      </p:ext>
    </p:extLst>
  </p:cSld>
  <p:clrMap bg1="lt1" tx1="dk1" bg2="lt2" tx2="dk2" accent1="accent1" accent2="accent2" accent3="accent3" accent4="accent4" accent5="accent5" accent6="accent6" hlink="hlink" folHlink="folHlink"/>
  <p:notesStyle>
    <a:lvl1pPr marL="0" algn="l" defTabSz="1828800" rtl="0" eaLnBrk="1" latinLnBrk="0" hangingPunct="1">
      <a:defRPr sz="2400" kern="1200">
        <a:solidFill>
          <a:schemeClr val="tx1"/>
        </a:solidFill>
        <a:latin typeface="+mn-lt"/>
        <a:ea typeface="+mn-ea"/>
        <a:cs typeface="+mn-cs"/>
      </a:defRPr>
    </a:lvl1pPr>
    <a:lvl2pPr marL="914400" algn="l" defTabSz="1828800" rtl="0" eaLnBrk="1" latinLnBrk="0" hangingPunct="1">
      <a:defRPr sz="2400" kern="1200">
        <a:solidFill>
          <a:schemeClr val="tx1"/>
        </a:solidFill>
        <a:latin typeface="+mn-lt"/>
        <a:ea typeface="+mn-ea"/>
        <a:cs typeface="+mn-cs"/>
      </a:defRPr>
    </a:lvl2pPr>
    <a:lvl3pPr marL="1828800" algn="l" defTabSz="1828800" rtl="0" eaLnBrk="1" latinLnBrk="0" hangingPunct="1">
      <a:defRPr sz="2400" kern="1200">
        <a:solidFill>
          <a:schemeClr val="tx1"/>
        </a:solidFill>
        <a:latin typeface="+mn-lt"/>
        <a:ea typeface="+mn-ea"/>
        <a:cs typeface="+mn-cs"/>
      </a:defRPr>
    </a:lvl3pPr>
    <a:lvl4pPr marL="2743200" algn="l" defTabSz="1828800" rtl="0" eaLnBrk="1" latinLnBrk="0" hangingPunct="1">
      <a:defRPr sz="2400" kern="1200">
        <a:solidFill>
          <a:schemeClr val="tx1"/>
        </a:solidFill>
        <a:latin typeface="+mn-lt"/>
        <a:ea typeface="+mn-ea"/>
        <a:cs typeface="+mn-cs"/>
      </a:defRPr>
    </a:lvl4pPr>
    <a:lvl5pPr marL="3657600" algn="l" defTabSz="1828800" rtl="0" eaLnBrk="1" latinLnBrk="0" hangingPunct="1">
      <a:defRPr sz="2400" kern="1200">
        <a:solidFill>
          <a:schemeClr val="tx1"/>
        </a:solidFill>
        <a:latin typeface="+mn-lt"/>
        <a:ea typeface="+mn-ea"/>
        <a:cs typeface="+mn-cs"/>
      </a:defRPr>
    </a:lvl5pPr>
    <a:lvl6pPr marL="4572000" algn="l" defTabSz="1828800" rtl="0" eaLnBrk="1" latinLnBrk="0" hangingPunct="1">
      <a:defRPr sz="2400" kern="1200">
        <a:solidFill>
          <a:schemeClr val="tx1"/>
        </a:solidFill>
        <a:latin typeface="+mn-lt"/>
        <a:ea typeface="+mn-ea"/>
        <a:cs typeface="+mn-cs"/>
      </a:defRPr>
    </a:lvl6pPr>
    <a:lvl7pPr marL="5486400" algn="l" defTabSz="1828800" rtl="0" eaLnBrk="1" latinLnBrk="0" hangingPunct="1">
      <a:defRPr sz="2400" kern="1200">
        <a:solidFill>
          <a:schemeClr val="tx1"/>
        </a:solidFill>
        <a:latin typeface="+mn-lt"/>
        <a:ea typeface="+mn-ea"/>
        <a:cs typeface="+mn-cs"/>
      </a:defRPr>
    </a:lvl7pPr>
    <a:lvl8pPr marL="6400800" algn="l" defTabSz="1828800" rtl="0" eaLnBrk="1" latinLnBrk="0" hangingPunct="1">
      <a:defRPr sz="2400" kern="1200">
        <a:solidFill>
          <a:schemeClr val="tx1"/>
        </a:solidFill>
        <a:latin typeface="+mn-lt"/>
        <a:ea typeface="+mn-ea"/>
        <a:cs typeface="+mn-cs"/>
      </a:defRPr>
    </a:lvl8pPr>
    <a:lvl9pPr marL="7315200" algn="l" defTabSz="1828800"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2244726"/>
            <a:ext cx="18288000" cy="4775200"/>
          </a:xfrm>
        </p:spPr>
        <p:txBody>
          <a:bodyPr anchor="b"/>
          <a:lstStyle>
            <a:lvl1pPr algn="ctr">
              <a:defRPr sz="12000"/>
            </a:lvl1pPr>
          </a:lstStyle>
          <a:p>
            <a:r>
              <a:rPr lang="zh-CN" altLang="en-US"/>
              <a:t>单击此处编辑母版标题样式</a:t>
            </a:r>
            <a:endParaRPr lang="en-US" dirty="0"/>
          </a:p>
        </p:txBody>
      </p:sp>
      <p:sp>
        <p:nvSpPr>
          <p:cNvPr id="3" name="Subtitle 2"/>
          <p:cNvSpPr>
            <a:spLocks noGrp="1"/>
          </p:cNvSpPr>
          <p:nvPr>
            <p:ph type="subTitle" idx="1"/>
          </p:nvPr>
        </p:nvSpPr>
        <p:spPr>
          <a:xfrm>
            <a:off x="3048000" y="7204076"/>
            <a:ext cx="18288000" cy="3311524"/>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001B3A8A-56DB-48CB-A512-2531C3AB132C}" type="datetimeFigureOut">
              <a:rPr lang="zh-CN" altLang="en-US" smtClean="0"/>
              <a:t>2019/12/4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7DDAD7-BB5D-4145-BCDE-B161F9C200DF}" type="slidenum">
              <a:rPr lang="zh-CN" altLang="en-US" smtClean="0"/>
              <a:t>‹#›</a:t>
            </a:fld>
            <a:endParaRPr lang="zh-CN" altLang="en-US"/>
          </a:p>
        </p:txBody>
      </p:sp>
    </p:spTree>
    <p:extLst>
      <p:ext uri="{BB962C8B-B14F-4D97-AF65-F5344CB8AC3E}">
        <p14:creationId xmlns:p14="http://schemas.microsoft.com/office/powerpoint/2010/main" val="838772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001B3A8A-56DB-48CB-A512-2531C3AB132C}" type="datetimeFigureOut">
              <a:rPr lang="zh-CN" altLang="en-US" smtClean="0"/>
              <a:t>2019/12/4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7DDAD7-BB5D-4145-BCDE-B161F9C200DF}" type="slidenum">
              <a:rPr lang="zh-CN" altLang="en-US" smtClean="0"/>
              <a:t>‹#›</a:t>
            </a:fld>
            <a:endParaRPr lang="zh-CN" altLang="en-US"/>
          </a:p>
        </p:txBody>
      </p:sp>
    </p:spTree>
    <p:extLst>
      <p:ext uri="{BB962C8B-B14F-4D97-AF65-F5344CB8AC3E}">
        <p14:creationId xmlns:p14="http://schemas.microsoft.com/office/powerpoint/2010/main" val="309403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9800" y="730250"/>
            <a:ext cx="5257800" cy="11623676"/>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676400" y="730250"/>
            <a:ext cx="15468600" cy="11623676"/>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001B3A8A-56DB-48CB-A512-2531C3AB132C}" type="datetimeFigureOut">
              <a:rPr lang="zh-CN" altLang="en-US" smtClean="0"/>
              <a:t>2019/12/4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7DDAD7-BB5D-4145-BCDE-B161F9C200DF}" type="slidenum">
              <a:rPr lang="zh-CN" altLang="en-US" smtClean="0"/>
              <a:t>‹#›</a:t>
            </a:fld>
            <a:endParaRPr lang="zh-CN" altLang="en-US"/>
          </a:p>
        </p:txBody>
      </p:sp>
    </p:spTree>
    <p:extLst>
      <p:ext uri="{BB962C8B-B14F-4D97-AF65-F5344CB8AC3E}">
        <p14:creationId xmlns:p14="http://schemas.microsoft.com/office/powerpoint/2010/main" val="1628344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Master">
    <p:spTree>
      <p:nvGrpSpPr>
        <p:cNvPr id="1" name=""/>
        <p:cNvGrpSpPr/>
        <p:nvPr/>
      </p:nvGrpSpPr>
      <p:grpSpPr>
        <a:xfrm>
          <a:off x="0" y="0"/>
          <a:ext cx="0" cy="0"/>
          <a:chOff x="0" y="0"/>
          <a:chExt cx="0" cy="0"/>
        </a:xfrm>
      </p:grpSpPr>
      <p:sp>
        <p:nvSpPr>
          <p:cNvPr id="11" name="幻灯片编号"/>
          <p:cNvSpPr txBox="1">
            <a:spLocks noGrp="1"/>
          </p:cNvSpPr>
          <p:nvPr>
            <p:ph type="sldNum" sz="quarter" idx="2"/>
          </p:nvPr>
        </p:nvSpPr>
        <p:spPr>
          <a:xfrm>
            <a:off x="16762451" y="6578601"/>
            <a:ext cx="538090" cy="558802"/>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386030217"/>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Slide Number Placeholder 5"/>
          <p:cNvSpPr txBox="1">
            <a:spLocks/>
          </p:cNvSpPr>
          <p:nvPr userDrawn="1"/>
        </p:nvSpPr>
        <p:spPr>
          <a:xfrm>
            <a:off x="342517" y="12142034"/>
            <a:ext cx="1258158" cy="978992"/>
          </a:xfrm>
          <a:prstGeom prst="rect">
            <a:avLst/>
          </a:prstGeom>
        </p:spPr>
        <p:txBody>
          <a:bodyPr vert="horz" wrap="none" lIns="243840" tIns="121920" rIns="243840" bIns="12192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2800" b="1" i="0" dirty="0">
              <a:solidFill>
                <a:schemeClr val="accent1"/>
              </a:solidFill>
              <a:latin typeface="Bebas Neue" charset="0"/>
              <a:ea typeface="Bebas Neue" charset="0"/>
              <a:cs typeface="Bebas Neue" charset="0"/>
            </a:endParaRPr>
          </a:p>
        </p:txBody>
      </p:sp>
      <p:sp>
        <p:nvSpPr>
          <p:cNvPr id="24" name="Picture Placeholder 2"/>
          <p:cNvSpPr>
            <a:spLocks noGrp="1"/>
          </p:cNvSpPr>
          <p:nvPr>
            <p:ph type="pic" sz="quarter" idx="11" hasCustomPrompt="1"/>
          </p:nvPr>
        </p:nvSpPr>
        <p:spPr>
          <a:xfrm>
            <a:off x="1963712" y="1723867"/>
            <a:ext cx="20448052" cy="10282398"/>
          </a:xfrm>
          <a:prstGeom prst="rect">
            <a:avLst/>
          </a:prstGeom>
          <a:pattFill prst="pct5">
            <a:fgClr>
              <a:schemeClr val="tx1"/>
            </a:fgClr>
            <a:bgClr>
              <a:schemeClr val="bg1">
                <a:lumMod val="85000"/>
              </a:schemeClr>
            </a:bgClr>
          </a:pattFill>
          <a:effectLst/>
        </p:spPr>
        <p:txBody>
          <a:bodyPr anchor="ctr"/>
          <a:lstStyle>
            <a:lvl1pPr marL="0" indent="0" algn="ctr">
              <a:buNone/>
              <a:defRPr sz="3200" b="0" i="0">
                <a:latin typeface="Source Sans Pro" charset="0"/>
                <a:ea typeface="Source Sans Pro" charset="0"/>
                <a:cs typeface="Source Sans Pro" charset="0"/>
              </a:defRPr>
            </a:lvl1pPr>
          </a:lstStyle>
          <a:p>
            <a:r>
              <a:rPr lang="en-US" dirty="0"/>
              <a:t>Drag &amp; Drop Image</a:t>
            </a:r>
          </a:p>
        </p:txBody>
      </p:sp>
    </p:spTree>
    <p:extLst>
      <p:ext uri="{BB962C8B-B14F-4D97-AF65-F5344CB8AC3E}">
        <p14:creationId xmlns:p14="http://schemas.microsoft.com/office/powerpoint/2010/main" val="3937613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001B3A8A-56DB-48CB-A512-2531C3AB132C}" type="datetimeFigureOut">
              <a:rPr lang="zh-CN" altLang="en-US" smtClean="0"/>
              <a:t>2019/12/4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7DDAD7-BB5D-4145-BCDE-B161F9C200DF}" type="slidenum">
              <a:rPr lang="zh-CN" altLang="en-US" smtClean="0"/>
              <a:t>‹#›</a:t>
            </a:fld>
            <a:endParaRPr lang="zh-CN" altLang="en-US"/>
          </a:p>
        </p:txBody>
      </p:sp>
    </p:spTree>
    <p:extLst>
      <p:ext uri="{BB962C8B-B14F-4D97-AF65-F5344CB8AC3E}">
        <p14:creationId xmlns:p14="http://schemas.microsoft.com/office/powerpoint/2010/main" val="3884983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663700" y="3419477"/>
            <a:ext cx="21031200" cy="5705474"/>
          </a:xfrm>
        </p:spPr>
        <p:txBody>
          <a:bodyPr anchor="b"/>
          <a:lstStyle>
            <a:lvl1pPr>
              <a:defRPr sz="12000"/>
            </a:lvl1pPr>
          </a:lstStyle>
          <a:p>
            <a:r>
              <a:rPr lang="zh-CN" altLang="en-US"/>
              <a:t>单击此处编辑母版标题样式</a:t>
            </a:r>
            <a:endParaRPr lang="en-US" dirty="0"/>
          </a:p>
        </p:txBody>
      </p:sp>
      <p:sp>
        <p:nvSpPr>
          <p:cNvPr id="3" name="Text Placeholder 2"/>
          <p:cNvSpPr>
            <a:spLocks noGrp="1"/>
          </p:cNvSpPr>
          <p:nvPr>
            <p:ph type="body" idx="1"/>
          </p:nvPr>
        </p:nvSpPr>
        <p:spPr>
          <a:xfrm>
            <a:off x="1663700" y="9178927"/>
            <a:ext cx="21031200" cy="3000374"/>
          </a:xfrm>
        </p:spPr>
        <p:txBody>
          <a:bodyPr/>
          <a:lstStyle>
            <a:lvl1pPr marL="0" indent="0">
              <a:buNone/>
              <a:defRPr sz="4800">
                <a:solidFill>
                  <a:schemeClr val="tx1">
                    <a:tint val="75000"/>
                  </a:schemeClr>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001B3A8A-56DB-48CB-A512-2531C3AB132C}" type="datetimeFigureOut">
              <a:rPr lang="zh-CN" altLang="en-US" smtClean="0"/>
              <a:t>2019/12/4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7DDAD7-BB5D-4145-BCDE-B161F9C200DF}" type="slidenum">
              <a:rPr lang="zh-CN" altLang="en-US" smtClean="0"/>
              <a:t>‹#›</a:t>
            </a:fld>
            <a:endParaRPr lang="zh-CN" altLang="en-US"/>
          </a:p>
        </p:txBody>
      </p:sp>
    </p:spTree>
    <p:extLst>
      <p:ext uri="{BB962C8B-B14F-4D97-AF65-F5344CB8AC3E}">
        <p14:creationId xmlns:p14="http://schemas.microsoft.com/office/powerpoint/2010/main" val="199276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676400" y="3651250"/>
            <a:ext cx="10363200" cy="8702676"/>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12344400" y="3651250"/>
            <a:ext cx="10363200" cy="8702676"/>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001B3A8A-56DB-48CB-A512-2531C3AB132C}" type="datetimeFigureOut">
              <a:rPr lang="zh-CN" altLang="en-US" smtClean="0"/>
              <a:t>2019/12/4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7DDAD7-BB5D-4145-BCDE-B161F9C200DF}" type="slidenum">
              <a:rPr lang="zh-CN" altLang="en-US" smtClean="0"/>
              <a:t>‹#›</a:t>
            </a:fld>
            <a:endParaRPr lang="zh-CN" altLang="en-US"/>
          </a:p>
        </p:txBody>
      </p:sp>
    </p:spTree>
    <p:extLst>
      <p:ext uri="{BB962C8B-B14F-4D97-AF65-F5344CB8AC3E}">
        <p14:creationId xmlns:p14="http://schemas.microsoft.com/office/powerpoint/2010/main" val="1113155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679576" y="730251"/>
            <a:ext cx="21031200" cy="2651126"/>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679577" y="3362326"/>
            <a:ext cx="10315574"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zh-CN" altLang="en-US"/>
              <a:t>单击此处编辑母版文本样式</a:t>
            </a:r>
          </a:p>
        </p:txBody>
      </p:sp>
      <p:sp>
        <p:nvSpPr>
          <p:cNvPr id="4" name="Content Placeholder 3"/>
          <p:cNvSpPr>
            <a:spLocks noGrp="1"/>
          </p:cNvSpPr>
          <p:nvPr>
            <p:ph sz="half" idx="2"/>
          </p:nvPr>
        </p:nvSpPr>
        <p:spPr>
          <a:xfrm>
            <a:off x="1679577" y="5010150"/>
            <a:ext cx="10315574" cy="7369176"/>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12344400" y="3362326"/>
            <a:ext cx="10366376"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zh-CN" altLang="en-US"/>
              <a:t>单击此处编辑母版文本样式</a:t>
            </a:r>
          </a:p>
        </p:txBody>
      </p:sp>
      <p:sp>
        <p:nvSpPr>
          <p:cNvPr id="6" name="Content Placeholder 5"/>
          <p:cNvSpPr>
            <a:spLocks noGrp="1"/>
          </p:cNvSpPr>
          <p:nvPr>
            <p:ph sz="quarter" idx="4"/>
          </p:nvPr>
        </p:nvSpPr>
        <p:spPr>
          <a:xfrm>
            <a:off x="12344400" y="5010150"/>
            <a:ext cx="10366376" cy="7369176"/>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001B3A8A-56DB-48CB-A512-2531C3AB132C}" type="datetimeFigureOut">
              <a:rPr lang="zh-CN" altLang="en-US" smtClean="0"/>
              <a:t>2019/12/4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7DDAD7-BB5D-4145-BCDE-B161F9C200DF}" type="slidenum">
              <a:rPr lang="zh-CN" altLang="en-US" smtClean="0"/>
              <a:t>‹#›</a:t>
            </a:fld>
            <a:endParaRPr lang="zh-CN" altLang="en-US"/>
          </a:p>
        </p:txBody>
      </p:sp>
    </p:spTree>
    <p:extLst>
      <p:ext uri="{BB962C8B-B14F-4D97-AF65-F5344CB8AC3E}">
        <p14:creationId xmlns:p14="http://schemas.microsoft.com/office/powerpoint/2010/main" val="1332152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001B3A8A-56DB-48CB-A512-2531C3AB132C}" type="datetimeFigureOut">
              <a:rPr lang="zh-CN" altLang="en-US" smtClean="0"/>
              <a:t>2019/12/4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7DDAD7-BB5D-4145-BCDE-B161F9C200DF}" type="slidenum">
              <a:rPr lang="zh-CN" altLang="en-US" smtClean="0"/>
              <a:t>‹#›</a:t>
            </a:fld>
            <a:endParaRPr lang="zh-CN" altLang="en-US"/>
          </a:p>
        </p:txBody>
      </p:sp>
    </p:spTree>
    <p:extLst>
      <p:ext uri="{BB962C8B-B14F-4D97-AF65-F5344CB8AC3E}">
        <p14:creationId xmlns:p14="http://schemas.microsoft.com/office/powerpoint/2010/main" val="299571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1B3A8A-56DB-48CB-A512-2531C3AB132C}" type="datetimeFigureOut">
              <a:rPr lang="zh-CN" altLang="en-US" smtClean="0"/>
              <a:t>2019/12/4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7DDAD7-BB5D-4145-BCDE-B161F9C200DF}" type="slidenum">
              <a:rPr lang="zh-CN" altLang="en-US" smtClean="0"/>
              <a:t>‹#›</a:t>
            </a:fld>
            <a:endParaRPr lang="zh-CN" altLang="en-US"/>
          </a:p>
        </p:txBody>
      </p:sp>
    </p:spTree>
    <p:extLst>
      <p:ext uri="{BB962C8B-B14F-4D97-AF65-F5344CB8AC3E}">
        <p14:creationId xmlns:p14="http://schemas.microsoft.com/office/powerpoint/2010/main" val="3144005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679577" y="914400"/>
            <a:ext cx="7864474" cy="3200400"/>
          </a:xfrm>
        </p:spPr>
        <p:txBody>
          <a:bodyPr anchor="b"/>
          <a:lstStyle>
            <a:lvl1pPr>
              <a:defRPr sz="6400"/>
            </a:lvl1pPr>
          </a:lstStyle>
          <a:p>
            <a:r>
              <a:rPr lang="zh-CN" altLang="en-US"/>
              <a:t>单击此处编辑母版标题样式</a:t>
            </a:r>
            <a:endParaRPr lang="en-US" dirty="0"/>
          </a:p>
        </p:txBody>
      </p:sp>
      <p:sp>
        <p:nvSpPr>
          <p:cNvPr id="3" name="Content Placeholder 2"/>
          <p:cNvSpPr>
            <a:spLocks noGrp="1"/>
          </p:cNvSpPr>
          <p:nvPr>
            <p:ph idx="1"/>
          </p:nvPr>
        </p:nvSpPr>
        <p:spPr>
          <a:xfrm>
            <a:off x="10366376" y="1974851"/>
            <a:ext cx="12344400"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001B3A8A-56DB-48CB-A512-2531C3AB132C}" type="datetimeFigureOut">
              <a:rPr lang="zh-CN" altLang="en-US" smtClean="0"/>
              <a:t>2019/12/4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7DDAD7-BB5D-4145-BCDE-B161F9C200DF}" type="slidenum">
              <a:rPr lang="zh-CN" altLang="en-US" smtClean="0"/>
              <a:t>‹#›</a:t>
            </a:fld>
            <a:endParaRPr lang="zh-CN" altLang="en-US"/>
          </a:p>
        </p:txBody>
      </p:sp>
    </p:spTree>
    <p:extLst>
      <p:ext uri="{BB962C8B-B14F-4D97-AF65-F5344CB8AC3E}">
        <p14:creationId xmlns:p14="http://schemas.microsoft.com/office/powerpoint/2010/main" val="1514326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679577" y="914400"/>
            <a:ext cx="7864474" cy="3200400"/>
          </a:xfrm>
        </p:spPr>
        <p:txBody>
          <a:bodyPr anchor="b"/>
          <a:lstStyle>
            <a:lvl1pPr>
              <a:defRPr sz="6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0366376" y="1974851"/>
            <a:ext cx="12344400" cy="9747250"/>
          </a:xfrm>
        </p:spPr>
        <p:txBody>
          <a:bodyPr anchor="t"/>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r>
              <a:rPr lang="zh-CN" altLang="en-US"/>
              <a:t>单击图标添加图片</a:t>
            </a:r>
            <a:endParaRPr lang="en-US" dirty="0"/>
          </a:p>
        </p:txBody>
      </p:sp>
      <p:sp>
        <p:nvSpPr>
          <p:cNvPr id="4" name="Text Placeholder 3"/>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001B3A8A-56DB-48CB-A512-2531C3AB132C}" type="datetimeFigureOut">
              <a:rPr lang="zh-CN" altLang="en-US" smtClean="0"/>
              <a:t>2019/12/4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7DDAD7-BB5D-4145-BCDE-B161F9C200DF}" type="slidenum">
              <a:rPr lang="zh-CN" altLang="en-US" smtClean="0"/>
              <a:t>‹#›</a:t>
            </a:fld>
            <a:endParaRPr lang="zh-CN" altLang="en-US"/>
          </a:p>
        </p:txBody>
      </p:sp>
    </p:spTree>
    <p:extLst>
      <p:ext uri="{BB962C8B-B14F-4D97-AF65-F5344CB8AC3E}">
        <p14:creationId xmlns:p14="http://schemas.microsoft.com/office/powerpoint/2010/main" val="884026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400" y="730251"/>
            <a:ext cx="21031200" cy="2651126"/>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676400" y="3651250"/>
            <a:ext cx="21031200" cy="870267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1676400" y="12712701"/>
            <a:ext cx="5486400"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001B3A8A-56DB-48CB-A512-2531C3AB132C}" type="datetimeFigureOut">
              <a:rPr lang="zh-CN" altLang="en-US" smtClean="0"/>
              <a:t>2019/12/4</a:t>
            </a:fld>
            <a:endParaRPr lang="zh-CN" altLang="en-US"/>
          </a:p>
        </p:txBody>
      </p:sp>
      <p:sp>
        <p:nvSpPr>
          <p:cNvPr id="5" name="Footer Placeholder 4"/>
          <p:cNvSpPr>
            <a:spLocks noGrp="1"/>
          </p:cNvSpPr>
          <p:nvPr>
            <p:ph type="ftr" sz="quarter" idx="3"/>
          </p:nvPr>
        </p:nvSpPr>
        <p:spPr>
          <a:xfrm>
            <a:off x="8077200" y="12712701"/>
            <a:ext cx="8229600"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17221200" y="12712701"/>
            <a:ext cx="5486400"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0C7DDAD7-BB5D-4145-BCDE-B161F9C200DF}" type="slidenum">
              <a:rPr lang="zh-CN" altLang="en-US" smtClean="0"/>
              <a:t>‹#›</a:t>
            </a:fld>
            <a:endParaRPr lang="zh-CN" altLang="en-US"/>
          </a:p>
        </p:txBody>
      </p:sp>
    </p:spTree>
    <p:extLst>
      <p:ext uri="{BB962C8B-B14F-4D97-AF65-F5344CB8AC3E}">
        <p14:creationId xmlns:p14="http://schemas.microsoft.com/office/powerpoint/2010/main" val="223804800"/>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8" r:id="rId12"/>
    <p:sldLayoutId id="2147483680" r:id="rId13"/>
  </p:sldLayoutIdLst>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占位符 3"/>
          <p:cNvPicPr>
            <a:picLocks noChangeAspect="1"/>
          </p:cNvPicPr>
          <p:nvPr/>
        </p:nvPicPr>
        <p:blipFill>
          <a:blip r:embed="rId2">
            <a:extLst>
              <a:ext uri="{28A0092B-C50C-407E-A947-70E740481C1C}">
                <a14:useLocalDpi xmlns:a14="http://schemas.microsoft.com/office/drawing/2010/main" val="0"/>
              </a:ext>
            </a:extLst>
          </a:blip>
          <a:srcRect t="7769" b="7769"/>
          <a:stretch>
            <a:fillRect/>
          </a:stretch>
        </p:blipFill>
        <p:spPr>
          <a:xfrm>
            <a:off x="0" y="-14991"/>
            <a:ext cx="24384000" cy="13730990"/>
          </a:xfrm>
          <a:prstGeom prst="rect">
            <a:avLst/>
          </a:prstGeom>
        </p:spPr>
      </p:pic>
      <p:grpSp>
        <p:nvGrpSpPr>
          <p:cNvPr id="5" name="Group 6"/>
          <p:cNvGrpSpPr/>
          <p:nvPr/>
        </p:nvGrpSpPr>
        <p:grpSpPr>
          <a:xfrm>
            <a:off x="1963712" y="-1"/>
            <a:ext cx="20448052" cy="13592014"/>
            <a:chOff x="981856" y="-7495"/>
            <a:chExt cx="10224026" cy="6858000"/>
          </a:xfrm>
        </p:grpSpPr>
        <p:cxnSp>
          <p:nvCxnSpPr>
            <p:cNvPr id="6" name="Straight Connector 7"/>
            <p:cNvCxnSpPr/>
            <p:nvPr/>
          </p:nvCxnSpPr>
          <p:spPr>
            <a:xfrm>
              <a:off x="981856" y="-7495"/>
              <a:ext cx="0" cy="6858000"/>
            </a:xfrm>
            <a:prstGeom prst="line">
              <a:avLst/>
            </a:prstGeom>
            <a:ln w="6350">
              <a:solidFill>
                <a:schemeClr val="bg1">
                  <a:alpha val="1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8"/>
            <p:cNvCxnSpPr/>
            <p:nvPr/>
          </p:nvCxnSpPr>
          <p:spPr>
            <a:xfrm>
              <a:off x="3026661" y="-7495"/>
              <a:ext cx="0" cy="6858000"/>
            </a:xfrm>
            <a:prstGeom prst="line">
              <a:avLst/>
            </a:prstGeom>
            <a:ln w="6350">
              <a:solidFill>
                <a:schemeClr val="bg1">
                  <a:alpha val="1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9"/>
            <p:cNvCxnSpPr/>
            <p:nvPr/>
          </p:nvCxnSpPr>
          <p:spPr>
            <a:xfrm>
              <a:off x="5071466" y="-7495"/>
              <a:ext cx="0" cy="6858000"/>
            </a:xfrm>
            <a:prstGeom prst="line">
              <a:avLst/>
            </a:prstGeom>
            <a:ln w="6350">
              <a:solidFill>
                <a:schemeClr val="bg1">
                  <a:alpha val="1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0"/>
            <p:cNvCxnSpPr/>
            <p:nvPr/>
          </p:nvCxnSpPr>
          <p:spPr>
            <a:xfrm>
              <a:off x="7116271" y="-7495"/>
              <a:ext cx="0" cy="6858000"/>
            </a:xfrm>
            <a:prstGeom prst="line">
              <a:avLst/>
            </a:prstGeom>
            <a:ln w="6350">
              <a:solidFill>
                <a:schemeClr val="bg1">
                  <a:alpha val="1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11"/>
            <p:cNvCxnSpPr/>
            <p:nvPr/>
          </p:nvCxnSpPr>
          <p:spPr>
            <a:xfrm>
              <a:off x="9161076" y="-7495"/>
              <a:ext cx="0" cy="6858000"/>
            </a:xfrm>
            <a:prstGeom prst="line">
              <a:avLst/>
            </a:prstGeom>
            <a:ln w="6350">
              <a:solidFill>
                <a:schemeClr val="bg1">
                  <a:alpha val="1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2"/>
            <p:cNvCxnSpPr/>
            <p:nvPr/>
          </p:nvCxnSpPr>
          <p:spPr>
            <a:xfrm>
              <a:off x="11205882" y="-7495"/>
              <a:ext cx="0" cy="6858000"/>
            </a:xfrm>
            <a:prstGeom prst="line">
              <a:avLst/>
            </a:prstGeom>
            <a:ln w="6350">
              <a:solidFill>
                <a:schemeClr val="bg1">
                  <a:alpha val="15000"/>
                </a:schemeClr>
              </a:solidFill>
            </a:ln>
          </p:spPr>
          <p:style>
            <a:lnRef idx="1">
              <a:schemeClr val="accent1"/>
            </a:lnRef>
            <a:fillRef idx="0">
              <a:schemeClr val="accent1"/>
            </a:fillRef>
            <a:effectRef idx="0">
              <a:schemeClr val="accent1"/>
            </a:effectRef>
            <a:fontRef idx="minor">
              <a:schemeClr val="tx1"/>
            </a:fontRef>
          </p:style>
        </p:cxnSp>
      </p:grpSp>
      <p:cxnSp>
        <p:nvCxnSpPr>
          <p:cNvPr id="13" name="Straight Connector 18"/>
          <p:cNvCxnSpPr/>
          <p:nvPr/>
        </p:nvCxnSpPr>
        <p:spPr>
          <a:xfrm>
            <a:off x="10176254" y="-14989"/>
            <a:ext cx="0" cy="2535130"/>
          </a:xfrm>
          <a:prstGeom prst="line">
            <a:avLst/>
          </a:prstGeom>
          <a:ln w="38100">
            <a:solidFill>
              <a:srgbClr val="B39B77"/>
            </a:solidFill>
          </a:ln>
        </p:spPr>
        <p:style>
          <a:lnRef idx="1">
            <a:schemeClr val="accent1"/>
          </a:lnRef>
          <a:fillRef idx="0">
            <a:schemeClr val="accent1"/>
          </a:fillRef>
          <a:effectRef idx="0">
            <a:schemeClr val="accent1"/>
          </a:effectRef>
          <a:fontRef idx="minor">
            <a:schemeClr val="tx1"/>
          </a:fontRef>
        </p:style>
      </p:cxnSp>
      <p:sp>
        <p:nvSpPr>
          <p:cNvPr id="14" name="/ introduction section"/>
          <p:cNvSpPr txBox="1"/>
          <p:nvPr/>
        </p:nvSpPr>
        <p:spPr>
          <a:xfrm>
            <a:off x="2546262" y="12872530"/>
            <a:ext cx="3473738" cy="294498"/>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r"/>
          </a:lstStyle>
          <a:p>
            <a:pPr algn="l"/>
            <a:r>
              <a:rPr lang="en-US" altLang="zh-CN" sz="2200" dirty="0">
                <a:latin typeface="方正兰亭黑_GBK" panose="02000000000000000000" pitchFamily="2" charset="-122"/>
                <a:ea typeface="方正兰亭黑_GBK" panose="02000000000000000000" pitchFamily="2" charset="-122"/>
              </a:rPr>
              <a:t>UI GROUP   </a:t>
            </a:r>
            <a:r>
              <a:rPr lang="zh-CN" altLang="en-US" sz="2200" dirty="0">
                <a:latin typeface="方正兰亭黑_GBK" panose="02000000000000000000" pitchFamily="2" charset="-122"/>
                <a:ea typeface="方正兰亭黑_GBK" panose="02000000000000000000" pitchFamily="2" charset="-122"/>
              </a:rPr>
              <a:t>汇 智 集 团</a:t>
            </a:r>
            <a:endParaRPr sz="2200" dirty="0">
              <a:latin typeface="方正兰亭黑_GBK" panose="02000000000000000000" pitchFamily="2" charset="-122"/>
              <a:ea typeface="方正兰亭黑_GBK" panose="02000000000000000000" pitchFamily="2" charset="-122"/>
            </a:endParaRPr>
          </a:p>
        </p:txBody>
      </p:sp>
      <p:sp>
        <p:nvSpPr>
          <p:cNvPr id="15" name="TextBox 15"/>
          <p:cNvSpPr txBox="1"/>
          <p:nvPr/>
        </p:nvSpPr>
        <p:spPr>
          <a:xfrm>
            <a:off x="14414271" y="9854624"/>
            <a:ext cx="7997494" cy="1655453"/>
          </a:xfrm>
          <a:prstGeom prst="rect">
            <a:avLst/>
          </a:prstGeom>
          <a:noFill/>
        </p:spPr>
        <p:txBody>
          <a:bodyPr wrap="square" lIns="0" rtlCol="0">
            <a:spAutoFit/>
          </a:bodyPr>
          <a:lstStyle/>
          <a:p>
            <a:pPr>
              <a:lnSpc>
                <a:spcPct val="150000"/>
              </a:lnSpc>
            </a:pPr>
            <a:r>
              <a:rPr lang="zh-CN" altLang="en-US" b="1" dirty="0">
                <a:solidFill>
                  <a:schemeClr val="bg1"/>
                </a:solidFill>
                <a:latin typeface="Arial" panose="020B0604020202020204" pitchFamily="34" charset="0"/>
                <a:ea typeface="Roboto Light" charset="0"/>
                <a:cs typeface="Arial" panose="020B0604020202020204" pitchFamily="34" charset="0"/>
              </a:rPr>
              <a:t>境外公司注册和管理</a:t>
            </a:r>
            <a:endParaRPr lang="en-US" altLang="zh-CN" b="1" dirty="0">
              <a:solidFill>
                <a:schemeClr val="bg1"/>
              </a:solidFill>
              <a:latin typeface="Arial" panose="020B0604020202020204" pitchFamily="34" charset="0"/>
              <a:ea typeface="Roboto Light" charset="0"/>
              <a:cs typeface="Arial" panose="020B0604020202020204" pitchFamily="34" charset="0"/>
            </a:endParaRPr>
          </a:p>
          <a:p>
            <a:pPr>
              <a:lnSpc>
                <a:spcPct val="150000"/>
              </a:lnSpc>
            </a:pPr>
            <a:r>
              <a:rPr lang="en-US" b="1" dirty="0">
                <a:solidFill>
                  <a:schemeClr val="bg1"/>
                </a:solidFill>
                <a:latin typeface="Arial" panose="020B0604020202020204" pitchFamily="34" charset="0"/>
                <a:ea typeface="Roboto Light" charset="0"/>
                <a:cs typeface="Arial" panose="020B0604020202020204" pitchFamily="34" charset="0"/>
              </a:rPr>
              <a:t>2019</a:t>
            </a:r>
            <a:r>
              <a:rPr lang="zh-CN" altLang="en-US" b="1" dirty="0">
                <a:solidFill>
                  <a:schemeClr val="bg1"/>
                </a:solidFill>
                <a:latin typeface="Arial" panose="020B0604020202020204" pitchFamily="34" charset="0"/>
                <a:ea typeface="Roboto Light" charset="0"/>
                <a:cs typeface="Arial" panose="020B0604020202020204" pitchFamily="34" charset="0"/>
              </a:rPr>
              <a:t>年</a:t>
            </a:r>
            <a:r>
              <a:rPr lang="en-US" altLang="zh-CN" b="1" dirty="0">
                <a:solidFill>
                  <a:schemeClr val="bg1"/>
                </a:solidFill>
                <a:latin typeface="Arial" panose="020B0604020202020204" pitchFamily="34" charset="0"/>
                <a:ea typeface="Roboto Light" charset="0"/>
                <a:cs typeface="Arial" panose="020B0604020202020204" pitchFamily="34" charset="0"/>
              </a:rPr>
              <a:t>10</a:t>
            </a:r>
            <a:r>
              <a:rPr lang="zh-CN" altLang="en-US" b="1" dirty="0">
                <a:solidFill>
                  <a:schemeClr val="bg1"/>
                </a:solidFill>
                <a:latin typeface="Arial" panose="020B0604020202020204" pitchFamily="34" charset="0"/>
                <a:ea typeface="Roboto Light" charset="0"/>
                <a:cs typeface="Arial" panose="020B0604020202020204" pitchFamily="34" charset="0"/>
              </a:rPr>
              <a:t>月</a:t>
            </a:r>
            <a:endParaRPr lang="en-US" b="1" dirty="0">
              <a:solidFill>
                <a:schemeClr val="bg1"/>
              </a:solidFill>
              <a:latin typeface="Arial" panose="020B0604020202020204" pitchFamily="34" charset="0"/>
              <a:ea typeface="Roboto Light" charset="0"/>
              <a:cs typeface="Arial" panose="020B0604020202020204" pitchFamily="34" charset="0"/>
            </a:endParaRPr>
          </a:p>
        </p:txBody>
      </p:sp>
      <p:cxnSp>
        <p:nvCxnSpPr>
          <p:cNvPr id="16" name="Straight Connector 17"/>
          <p:cNvCxnSpPr/>
          <p:nvPr/>
        </p:nvCxnSpPr>
        <p:spPr>
          <a:xfrm>
            <a:off x="14262278" y="11946577"/>
            <a:ext cx="0" cy="173956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Picture Placeholder 2"/>
          <p:cNvSpPr txBox="1">
            <a:spLocks/>
          </p:cNvSpPr>
          <p:nvPr/>
        </p:nvSpPr>
        <p:spPr>
          <a:xfrm>
            <a:off x="2479453" y="13445207"/>
            <a:ext cx="3185851" cy="270793"/>
          </a:xfrm>
          <a:prstGeom prst="rect">
            <a:avLst/>
          </a:prstGeom>
          <a:solidFill>
            <a:srgbClr val="B39B77"/>
          </a:solidFill>
          <a:effectLst/>
        </p:spPr>
        <p:txBody>
          <a:bodyPr anchor="ctr"/>
          <a:lstStyle>
            <a:lvl1pPr marL="0" indent="0" algn="ctr" defTabSz="914400" rtl="0" eaLnBrk="1" latinLnBrk="0" hangingPunct="1">
              <a:lnSpc>
                <a:spcPct val="90000"/>
              </a:lnSpc>
              <a:spcBef>
                <a:spcPts val="1000"/>
              </a:spcBef>
              <a:buFont typeface="Arial"/>
              <a:buNone/>
              <a:defRPr sz="1600" b="0" i="0" kern="1200">
                <a:solidFill>
                  <a:schemeClr val="tx1"/>
                </a:solidFill>
                <a:latin typeface="Source Sans Pro" charset="0"/>
                <a:ea typeface="Source Sans Pro" charset="0"/>
                <a:cs typeface="Source Sans Pro"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sz="3200">
              <a:solidFill>
                <a:srgbClr val="B39B77"/>
              </a:solidFill>
            </a:endParaRPr>
          </a:p>
        </p:txBody>
      </p:sp>
      <p:sp>
        <p:nvSpPr>
          <p:cNvPr id="17" name="TextBox 15">
            <a:extLst>
              <a:ext uri="{FF2B5EF4-FFF2-40B4-BE49-F238E27FC236}">
                <a16:creationId xmlns:a16="http://schemas.microsoft.com/office/drawing/2014/main" id="{7C5E50EB-81CC-4041-8368-2BF27E9B75C7}"/>
              </a:ext>
            </a:extLst>
          </p:cNvPr>
          <p:cNvSpPr txBox="1"/>
          <p:nvPr/>
        </p:nvSpPr>
        <p:spPr>
          <a:xfrm>
            <a:off x="14414270" y="7569127"/>
            <a:ext cx="8661862" cy="2285497"/>
          </a:xfrm>
          <a:prstGeom prst="rect">
            <a:avLst/>
          </a:prstGeom>
          <a:noFill/>
          <a:effectLst>
            <a:outerShdw blurRad="50800" dist="38100" dir="18900000" algn="bl" rotWithShape="0">
              <a:prstClr val="black">
                <a:alpha val="40000"/>
              </a:prstClr>
            </a:outerShdw>
          </a:effectLst>
        </p:spPr>
        <p:txBody>
          <a:bodyPr wrap="square" lIns="0" rtlCol="0">
            <a:spAutoFit/>
          </a:bodyPr>
          <a:lstStyle/>
          <a:p>
            <a:pPr>
              <a:lnSpc>
                <a:spcPct val="80000"/>
              </a:lnSpc>
            </a:pPr>
            <a:r>
              <a:rPr lang="en-US" sz="8800" b="1" dirty="0">
                <a:solidFill>
                  <a:schemeClr val="tx1">
                    <a:lumMod val="65000"/>
                    <a:lumOff val="35000"/>
                  </a:schemeClr>
                </a:solidFill>
                <a:latin typeface="Arial Black" panose="020B0A04020102020204" pitchFamily="34" charset="0"/>
                <a:ea typeface="Roboto Light" charset="0"/>
                <a:cs typeface="Arial" panose="020B0604020202020204" pitchFamily="34" charset="0"/>
              </a:rPr>
              <a:t>U&amp;I</a:t>
            </a:r>
          </a:p>
          <a:p>
            <a:pPr>
              <a:lnSpc>
                <a:spcPct val="80000"/>
              </a:lnSpc>
            </a:pPr>
            <a:r>
              <a:rPr lang="en-US" sz="8800" b="1" dirty="0">
                <a:solidFill>
                  <a:schemeClr val="tx1">
                    <a:lumMod val="65000"/>
                    <a:lumOff val="35000"/>
                  </a:schemeClr>
                </a:solidFill>
                <a:latin typeface="Arial Black" panose="020B0A04020102020204" pitchFamily="34" charset="0"/>
                <a:ea typeface="Roboto Light" charset="0"/>
                <a:cs typeface="Arial" panose="020B0604020202020204" pitchFamily="34" charset="0"/>
              </a:rPr>
              <a:t>GROUP </a:t>
            </a:r>
          </a:p>
        </p:txBody>
      </p:sp>
    </p:spTree>
    <p:extLst>
      <p:ext uri="{BB962C8B-B14F-4D97-AF65-F5344CB8AC3E}">
        <p14:creationId xmlns:p14="http://schemas.microsoft.com/office/powerpoint/2010/main" val="3267891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p:cNvSpPr/>
          <p:nvPr/>
        </p:nvSpPr>
        <p:spPr>
          <a:xfrm>
            <a:off x="-2" y="-2"/>
            <a:ext cx="24384000" cy="1041481"/>
          </a:xfrm>
          <a:prstGeom prst="rect">
            <a:avLst/>
          </a:prstGeom>
          <a:solidFill>
            <a:schemeClr val="bg1">
              <a:lumMod val="85000"/>
            </a:schemeClr>
          </a:solidFill>
          <a:ln w="12700">
            <a:miter lim="400000"/>
          </a:ln>
        </p:spPr>
        <p:txBody>
          <a:bodyPr lIns="38100" tIns="38100" rIns="38100" bIns="38100" anchor="ctr"/>
          <a:lstStyle/>
          <a:p>
            <a:pPr>
              <a:lnSpc>
                <a:spcPct val="100000"/>
              </a:lnSpc>
              <a:defRPr sz="3000" b="1" i="0" spc="-90">
                <a:solidFill>
                  <a:srgbClr val="FFFFFF"/>
                </a:solidFill>
              </a:defRPr>
            </a:pPr>
            <a:endParaRPr sz="3000"/>
          </a:p>
        </p:txBody>
      </p:sp>
      <p:sp>
        <p:nvSpPr>
          <p:cNvPr id="22" name="三角形"/>
          <p:cNvSpPr/>
          <p:nvPr/>
        </p:nvSpPr>
        <p:spPr>
          <a:xfrm rot="2700000" flipH="1">
            <a:off x="11173126" y="-1068229"/>
            <a:ext cx="2136457" cy="213645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0" y="0"/>
                </a:lnTo>
                <a:close/>
              </a:path>
            </a:pathLst>
          </a:custGeom>
          <a:solidFill>
            <a:srgbClr val="B39B77"/>
          </a:solidFill>
          <a:ln w="12700">
            <a:miter lim="400000"/>
          </a:ln>
          <a:effectLst>
            <a:outerShdw blurRad="50800" dist="38100" dir="2700000" algn="tl" rotWithShape="0">
              <a:prstClr val="black">
                <a:alpha val="40000"/>
              </a:prstClr>
            </a:outerShdw>
          </a:effectLst>
        </p:spPr>
        <p:txBody>
          <a:bodyPr lIns="38100" tIns="38100" rIns="38100" bIns="38100" anchor="ctr"/>
          <a:lstStyle/>
          <a:p>
            <a:pPr>
              <a:lnSpc>
                <a:spcPct val="100000"/>
              </a:lnSpc>
              <a:defRPr sz="3000" b="1" i="0" spc="-90">
                <a:solidFill>
                  <a:srgbClr val="FFFFFF"/>
                </a:solidFill>
              </a:defRPr>
            </a:pPr>
            <a:endParaRPr sz="3000"/>
          </a:p>
        </p:txBody>
      </p:sp>
      <p:sp>
        <p:nvSpPr>
          <p:cNvPr id="14" name="TextBox 2"/>
          <p:cNvSpPr txBox="1"/>
          <p:nvPr/>
        </p:nvSpPr>
        <p:spPr>
          <a:xfrm>
            <a:off x="1551795" y="3715505"/>
            <a:ext cx="5827236" cy="1175706"/>
          </a:xfrm>
          <a:prstGeom prst="rect">
            <a:avLst/>
          </a:prstGeom>
          <a:noFill/>
        </p:spPr>
        <p:txBody>
          <a:bodyPr wrap="none" rtlCol="0">
            <a:spAutoFit/>
          </a:bodyPr>
          <a:lstStyle/>
          <a:p>
            <a:pPr>
              <a:lnSpc>
                <a:spcPct val="80000"/>
              </a:lnSpc>
            </a:pPr>
            <a:r>
              <a:rPr lang="zh-CN" altLang="en-US" sz="8800" b="1" dirty="0">
                <a:solidFill>
                  <a:srgbClr val="B39B77"/>
                </a:solidFill>
                <a:latin typeface="Arial" panose="020B0604020202020204" pitchFamily="34" charset="0"/>
                <a:ea typeface="Bebas Neue" charset="0"/>
                <a:cs typeface="Arial" panose="020B0604020202020204" pitchFamily="34" charset="0"/>
              </a:rPr>
              <a:t>离在岸属地</a:t>
            </a:r>
            <a:endParaRPr lang="en-US" sz="8800" b="1" dirty="0">
              <a:solidFill>
                <a:srgbClr val="B39B77"/>
              </a:solidFill>
              <a:latin typeface="Arial" panose="020B0604020202020204" pitchFamily="34" charset="0"/>
              <a:ea typeface="Bebas Neue" charset="0"/>
              <a:cs typeface="Arial" panose="020B0604020202020204" pitchFamily="34" charset="0"/>
            </a:endParaRPr>
          </a:p>
        </p:txBody>
      </p:sp>
      <p:sp>
        <p:nvSpPr>
          <p:cNvPr id="15" name="TextBox 2"/>
          <p:cNvSpPr txBox="1"/>
          <p:nvPr/>
        </p:nvSpPr>
        <p:spPr>
          <a:xfrm>
            <a:off x="1626618" y="5280023"/>
            <a:ext cx="1723549" cy="595932"/>
          </a:xfrm>
          <a:prstGeom prst="rect">
            <a:avLst/>
          </a:prstGeom>
          <a:noFill/>
        </p:spPr>
        <p:txBody>
          <a:bodyPr wrap="none" rtlCol="0">
            <a:spAutoFit/>
          </a:bodyPr>
          <a:lstStyle/>
          <a:p>
            <a:pPr>
              <a:lnSpc>
                <a:spcPct val="80000"/>
              </a:lnSpc>
            </a:pPr>
            <a:r>
              <a:rPr lang="zh-CN" altLang="en-US" sz="4000" dirty="0">
                <a:solidFill>
                  <a:srgbClr val="B39B77"/>
                </a:solidFill>
                <a:latin typeface="思源黑体 CN Medium" panose="020B0600000000000000" pitchFamily="34" charset="-122"/>
                <a:ea typeface="思源黑体 CN Medium" panose="020B0600000000000000" pitchFamily="34" charset="-122"/>
                <a:cs typeface="Arial" panose="020B0604020202020204" pitchFamily="34" charset="0"/>
              </a:rPr>
              <a:t>新加坡</a:t>
            </a:r>
            <a:endParaRPr lang="en-US" sz="4000" dirty="0">
              <a:solidFill>
                <a:srgbClr val="B39B77"/>
              </a:solidFill>
              <a:latin typeface="思源黑体 CN Medium" panose="020B0600000000000000" pitchFamily="34" charset="-122"/>
              <a:ea typeface="思源黑体 CN Medium" panose="020B0600000000000000" pitchFamily="34" charset="-122"/>
              <a:cs typeface="Arial" panose="020B0604020202020204" pitchFamily="34" charset="0"/>
            </a:endParaRPr>
          </a:p>
        </p:txBody>
      </p:sp>
      <p:sp>
        <p:nvSpPr>
          <p:cNvPr id="16" name="矩形 15"/>
          <p:cNvSpPr/>
          <p:nvPr/>
        </p:nvSpPr>
        <p:spPr>
          <a:xfrm>
            <a:off x="1849626" y="12346745"/>
            <a:ext cx="849360" cy="9143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a:solidFill>
                <a:srgbClr val="B39B77"/>
              </a:solidFill>
            </a:endParaRPr>
          </a:p>
        </p:txBody>
      </p:sp>
      <p:sp>
        <p:nvSpPr>
          <p:cNvPr id="18" name="/ introduction section"/>
          <p:cNvSpPr txBox="1"/>
          <p:nvPr/>
        </p:nvSpPr>
        <p:spPr>
          <a:xfrm>
            <a:off x="1788493" y="390865"/>
            <a:ext cx="6377240" cy="4337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r"/>
          </a:lstStyle>
          <a:p>
            <a:pPr algn="l"/>
            <a:r>
              <a:rPr lang="en-US" sz="1800" dirty="0">
                <a:latin typeface="Arial" panose="020B0604020202020204" pitchFamily="34" charset="0"/>
                <a:ea typeface="方正兰亭黑_GBK" panose="02000000000000000000" pitchFamily="2" charset="-122"/>
                <a:cs typeface="Arial" panose="020B0604020202020204" pitchFamily="34" charset="0"/>
              </a:rPr>
              <a:t>Global Legal ，Commercial &amp; Wealth Services</a:t>
            </a:r>
          </a:p>
        </p:txBody>
      </p:sp>
      <p:sp>
        <p:nvSpPr>
          <p:cNvPr id="19" name="SLIDE"/>
          <p:cNvSpPr txBox="1"/>
          <p:nvPr/>
        </p:nvSpPr>
        <p:spPr>
          <a:xfrm>
            <a:off x="12022906" y="185681"/>
            <a:ext cx="464872" cy="205184"/>
          </a:xfrm>
          <a:prstGeom prst="rect">
            <a:avLst/>
          </a:prstGeom>
          <a:ln w="12700">
            <a:miter lim="400000"/>
          </a:ln>
          <a:extLst>
            <a:ext uri="{C572A759-6A51-4108-AA02-DFA0A04FC94B}">
              <ma14:wrappingTextBoxFlag xmlns:ma14="http://schemas.microsoft.com/office/mac/drawingml/2011/main" xmlns="" val="1"/>
            </a:ext>
          </a:extLst>
        </p:spPr>
        <p:txBody>
          <a:bodyPr wrap="none" lIns="25400" tIns="25400" rIns="25400" bIns="25400" anchor="ctr">
            <a:spAutoFit/>
          </a:bodyPr>
          <a:lstStyle>
            <a:lvl1pPr algn="ctr">
              <a:lnSpc>
                <a:spcPct val="100000"/>
              </a:lnSpc>
              <a:defRPr sz="2000" b="1" i="0" cap="all" spc="100">
                <a:solidFill>
                  <a:srgbClr val="FFFFFF"/>
                </a:solidFill>
              </a:defRPr>
            </a:lvl1pPr>
          </a:lstStyle>
          <a:p>
            <a:r>
              <a:rPr lang="en-US" sz="1000" dirty="0">
                <a:latin typeface="Arial" panose="020B0604020202020204" pitchFamily="34" charset="0"/>
                <a:cs typeface="Arial" panose="020B0604020202020204" pitchFamily="34" charset="0"/>
              </a:rPr>
              <a:t>page</a:t>
            </a:r>
            <a:endParaRPr sz="1000" dirty="0">
              <a:latin typeface="Arial" panose="020B0604020202020204" pitchFamily="34" charset="0"/>
              <a:cs typeface="Arial" panose="020B0604020202020204" pitchFamily="34" charset="0"/>
            </a:endParaRPr>
          </a:p>
        </p:txBody>
      </p:sp>
      <p:sp>
        <p:nvSpPr>
          <p:cNvPr id="20" name="幻灯片编号"/>
          <p:cNvSpPr txBox="1">
            <a:spLocks/>
          </p:cNvSpPr>
          <p:nvPr/>
        </p:nvSpPr>
        <p:spPr>
          <a:xfrm>
            <a:off x="12073013" y="468036"/>
            <a:ext cx="269045" cy="279401"/>
          </a:xfrm>
          <a:prstGeom prst="rect">
            <a:avLst/>
          </a:prstGeom>
          <a:extLst>
            <a:ext uri="{C572A759-6A51-4108-AA02-DFA0A04FC94B}">
              <ma14:wrappingTextBoxFlag xmlns:ma14="http://schemas.microsoft.com/office/mac/drawingml/2011/main" xmlns="" val="1"/>
            </a:ext>
          </a:extLst>
        </p:spPr>
        <p:txBody>
          <a:bodyPr vert="horz" lIns="91440" tIns="45720" rIns="91440" bIns="45720" rtlCol="0" anchor="ctr"/>
          <a:lstStyle>
            <a:defPPr>
              <a:defRPr lang="zh-CN"/>
            </a:defPPr>
            <a:lvl1pPr marL="0" algn="r" defTabSz="1828800" rtl="0" eaLnBrk="1" latinLnBrk="0" hangingPunct="1">
              <a:defRPr sz="2400" kern="1200">
                <a:solidFill>
                  <a:schemeClr val="tx1">
                    <a:tint val="75000"/>
                  </a:schemeClr>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a:lstStyle>
          <a:p>
            <a:r>
              <a:rPr lang="en-US" altLang="zh-CN" sz="3200" dirty="0">
                <a:solidFill>
                  <a:schemeClr val="bg1"/>
                </a:solidFill>
                <a:latin typeface="Arial" panose="020B0604020202020204" pitchFamily="34" charset="0"/>
                <a:cs typeface="Arial" panose="020B0604020202020204" pitchFamily="34" charset="0"/>
              </a:rPr>
              <a:t>2</a:t>
            </a:r>
            <a:endParaRPr lang="zh-CN" altLang="en-US" sz="3200" dirty="0">
              <a:solidFill>
                <a:schemeClr val="bg1"/>
              </a:solidFill>
              <a:latin typeface="Arial" panose="020B0604020202020204" pitchFamily="34" charset="0"/>
              <a:cs typeface="Arial" panose="020B0604020202020204" pitchFamily="34" charset="0"/>
            </a:endParaRPr>
          </a:p>
        </p:txBody>
      </p:sp>
      <p:pic>
        <p:nvPicPr>
          <p:cNvPr id="21" name="图片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92615" y="204731"/>
            <a:ext cx="1414265" cy="573564"/>
          </a:xfrm>
          <a:prstGeom prst="rect">
            <a:avLst/>
          </a:prstGeom>
        </p:spPr>
      </p:pic>
      <p:grpSp>
        <p:nvGrpSpPr>
          <p:cNvPr id="23" name="Group 22">
            <a:extLst>
              <a:ext uri="{FF2B5EF4-FFF2-40B4-BE49-F238E27FC236}">
                <a16:creationId xmlns:a16="http://schemas.microsoft.com/office/drawing/2014/main" id="{AA1302B1-9B36-430E-A3C8-3CC5415D42C8}"/>
              </a:ext>
            </a:extLst>
          </p:cNvPr>
          <p:cNvGrpSpPr/>
          <p:nvPr/>
        </p:nvGrpSpPr>
        <p:grpSpPr>
          <a:xfrm>
            <a:off x="1740063" y="6399396"/>
            <a:ext cx="10451936" cy="6093135"/>
            <a:chOff x="5628414" y="3732010"/>
            <a:chExt cx="2926800" cy="2743200"/>
          </a:xfrm>
        </p:grpSpPr>
        <p:sp>
          <p:nvSpPr>
            <p:cNvPr id="24" name="Rectangle 17">
              <a:extLst>
                <a:ext uri="{FF2B5EF4-FFF2-40B4-BE49-F238E27FC236}">
                  <a16:creationId xmlns:a16="http://schemas.microsoft.com/office/drawing/2014/main" id="{BE529DD7-6019-4FEE-BC88-354E1562A995}"/>
                </a:ext>
              </a:extLst>
            </p:cNvPr>
            <p:cNvSpPr/>
            <p:nvPr/>
          </p:nvSpPr>
          <p:spPr>
            <a:xfrm>
              <a:off x="5628414" y="3732010"/>
              <a:ext cx="2926800" cy="2743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91440" rIns="182880" bIns="91440" numCol="1" spcCol="0" rtlCol="0" fromWordArt="0" anchor="t" anchorCtr="0" forceAA="0" compatLnSpc="1">
              <a:prstTxWarp prst="textNoShape">
                <a:avLst/>
              </a:prstTxWarp>
              <a:noAutofit/>
            </a:bodyPr>
            <a:lstStyle/>
            <a:p>
              <a:endParaRPr lang="en-US" sz="7200" dirty="0">
                <a:solidFill>
                  <a:schemeClr val="tx1">
                    <a:alpha val="70000"/>
                  </a:schemeClr>
                </a:solidFill>
                <a:latin typeface="Arial" panose="020B0604020202020204" pitchFamily="34" charset="0"/>
                <a:cs typeface="Arial" panose="020B0604020202020204" pitchFamily="34" charset="0"/>
              </a:endParaRPr>
            </a:p>
          </p:txBody>
        </p:sp>
        <p:sp>
          <p:nvSpPr>
            <p:cNvPr id="25" name="TextBox 20">
              <a:extLst>
                <a:ext uri="{FF2B5EF4-FFF2-40B4-BE49-F238E27FC236}">
                  <a16:creationId xmlns:a16="http://schemas.microsoft.com/office/drawing/2014/main" id="{20B7334E-F433-4D04-AC9B-167FEB0D8FBB}"/>
                </a:ext>
              </a:extLst>
            </p:cNvPr>
            <p:cNvSpPr txBox="1"/>
            <p:nvPr/>
          </p:nvSpPr>
          <p:spPr>
            <a:xfrm>
              <a:off x="5877243" y="4369714"/>
              <a:ext cx="2380943" cy="2036899"/>
            </a:xfrm>
            <a:prstGeom prst="rect">
              <a:avLst/>
            </a:prstGeom>
            <a:noFill/>
          </p:spPr>
          <p:txBody>
            <a:bodyPr wrap="square" lIns="0" rIns="0" rtlCol="0">
              <a:spAutoFit/>
            </a:bodyPr>
            <a:lstStyle/>
            <a:p>
              <a:r>
                <a:rPr lang="zh-CN" altLang="en-US" sz="2400" dirty="0">
                  <a:solidFill>
                    <a:schemeClr val="tx1">
                      <a:alpha val="70000"/>
                    </a:schemeClr>
                  </a:solidFill>
                  <a:latin typeface="Arial" panose="020B0604020202020204" pitchFamily="34" charset="0"/>
                  <a:cs typeface="Arial" panose="020B0604020202020204" pitchFamily="34" charset="0"/>
                </a:rPr>
                <a:t>       新加坡共和国（</a:t>
              </a:r>
              <a:r>
                <a:rPr lang="en-US" altLang="zh-CN" sz="2400" dirty="0">
                  <a:solidFill>
                    <a:schemeClr val="tx1">
                      <a:alpha val="70000"/>
                    </a:schemeClr>
                  </a:solidFill>
                  <a:latin typeface="Arial" panose="020B0604020202020204" pitchFamily="34" charset="0"/>
                  <a:cs typeface="Arial" panose="020B0604020202020204" pitchFamily="34" charset="0"/>
                </a:rPr>
                <a:t>Republic of Singapore</a:t>
              </a:r>
              <a:r>
                <a:rPr lang="zh-CN" altLang="en-US" sz="2400" dirty="0">
                  <a:solidFill>
                    <a:schemeClr val="tx1">
                      <a:alpha val="70000"/>
                    </a:schemeClr>
                  </a:solidFill>
                  <a:latin typeface="Arial" panose="020B0604020202020204" pitchFamily="34" charset="0"/>
                  <a:cs typeface="Arial" panose="020B0604020202020204" pitchFamily="34" charset="0"/>
                </a:rPr>
                <a:t>），通称新加坡，是东南亚中南半岛南端的一个城邦岛国、城市国家。该国位于马来半岛南端，扼守马六甲海峡最南端出口，其南面有新加坡海峡与印尼相隔，北面有柔佛海峡与西马来西亚相隔，并以新柔长堤与第二通道等这两座桥梁相连于新马两岸之间。新加坡的国土除了新加坡本岛之外，还包括周围数岛，新加坡最大的外岛为德光岛。</a:t>
              </a:r>
              <a:endParaRPr lang="en-US" altLang="zh-CN" sz="2400" dirty="0">
                <a:solidFill>
                  <a:schemeClr val="tx1">
                    <a:alpha val="70000"/>
                  </a:schemeClr>
                </a:solidFill>
                <a:latin typeface="Arial" panose="020B0604020202020204" pitchFamily="34" charset="0"/>
                <a:cs typeface="Arial" panose="020B0604020202020204" pitchFamily="34" charset="0"/>
              </a:endParaRPr>
            </a:p>
            <a:p>
              <a:endParaRPr lang="en-US" altLang="zh-CN" sz="2400" dirty="0">
                <a:solidFill>
                  <a:schemeClr val="tx1">
                    <a:alpha val="70000"/>
                  </a:schemeClr>
                </a:solidFill>
                <a:latin typeface="Arial" panose="020B0604020202020204" pitchFamily="34" charset="0"/>
                <a:cs typeface="Arial" panose="020B0604020202020204" pitchFamily="34" charset="0"/>
              </a:endParaRPr>
            </a:p>
            <a:p>
              <a:r>
                <a:rPr lang="zh-CN" altLang="en-US" sz="2400" dirty="0">
                  <a:solidFill>
                    <a:schemeClr val="tx1">
                      <a:alpha val="70000"/>
                    </a:schemeClr>
                  </a:solidFill>
                  <a:latin typeface="Arial" panose="020B0604020202020204" pitchFamily="34" charset="0"/>
                  <a:cs typeface="Arial" panose="020B0604020202020204" pitchFamily="34" charset="0"/>
                </a:rPr>
                <a:t>       新加坡依靠着国际贸易和人力资本的操作，迅速转变成为富裕的亚洲四小龙之一，同时凭借着地理优势，新加坡也是亚洲重要的金融、服务和航运中心之一。整个城市在绿化和环境卫生方面效果显著，故有花园城市之美称。</a:t>
              </a:r>
              <a:endParaRPr lang="en-US" sz="2400" dirty="0">
                <a:solidFill>
                  <a:schemeClr val="tx1">
                    <a:alpha val="70000"/>
                  </a:schemeClr>
                </a:solidFill>
                <a:latin typeface="Arial" panose="020B0604020202020204" pitchFamily="34" charset="0"/>
                <a:cs typeface="Arial" panose="020B0604020202020204" pitchFamily="34" charset="0"/>
              </a:endParaRPr>
            </a:p>
          </p:txBody>
        </p:sp>
        <p:sp>
          <p:nvSpPr>
            <p:cNvPr id="26" name="TextBox 21">
              <a:extLst>
                <a:ext uri="{FF2B5EF4-FFF2-40B4-BE49-F238E27FC236}">
                  <a16:creationId xmlns:a16="http://schemas.microsoft.com/office/drawing/2014/main" id="{882185E3-13D0-4BDE-BD6F-F4DB37B948D1}"/>
                </a:ext>
              </a:extLst>
            </p:cNvPr>
            <p:cNvSpPr txBox="1"/>
            <p:nvPr/>
          </p:nvSpPr>
          <p:spPr>
            <a:xfrm>
              <a:off x="5899219" y="3885186"/>
              <a:ext cx="326651" cy="273219"/>
            </a:xfrm>
            <a:prstGeom prst="rect">
              <a:avLst/>
            </a:prstGeom>
            <a:noFill/>
          </p:spPr>
          <p:txBody>
            <a:bodyPr wrap="none" lIns="0" rIns="0" rtlCol="0">
              <a:spAutoFit/>
            </a:bodyPr>
            <a:lstStyle/>
            <a:p>
              <a:r>
                <a:rPr lang="zh-CN" altLang="en-US" sz="4000" b="1" dirty="0">
                  <a:solidFill>
                    <a:srgbClr val="B39B77">
                      <a:alpha val="60000"/>
                    </a:srgbClr>
                  </a:solidFill>
                  <a:latin typeface="Arial" panose="020B0604020202020204" pitchFamily="34" charset="0"/>
                  <a:cs typeface="Arial" panose="020B0604020202020204" pitchFamily="34" charset="0"/>
                </a:rPr>
                <a:t>简介</a:t>
              </a:r>
              <a:endParaRPr lang="en-US" sz="4000" b="1" dirty="0">
                <a:solidFill>
                  <a:srgbClr val="B39B77">
                    <a:alpha val="60000"/>
                  </a:srgbClr>
                </a:solidFill>
                <a:latin typeface="Arial" panose="020B0604020202020204" pitchFamily="34" charset="0"/>
                <a:cs typeface="Arial" panose="020B0604020202020204" pitchFamily="34" charset="0"/>
              </a:endParaRPr>
            </a:p>
          </p:txBody>
        </p:sp>
      </p:grpSp>
      <p:grpSp>
        <p:nvGrpSpPr>
          <p:cNvPr id="27" name="Group 23">
            <a:extLst>
              <a:ext uri="{FF2B5EF4-FFF2-40B4-BE49-F238E27FC236}">
                <a16:creationId xmlns:a16="http://schemas.microsoft.com/office/drawing/2014/main" id="{63B81AEA-C0B6-4806-B7FA-AEF1AC1DA5C5}"/>
              </a:ext>
            </a:extLst>
          </p:cNvPr>
          <p:cNvGrpSpPr/>
          <p:nvPr/>
        </p:nvGrpSpPr>
        <p:grpSpPr>
          <a:xfrm>
            <a:off x="12535201" y="6415535"/>
            <a:ext cx="10674272" cy="6060851"/>
            <a:chOff x="5563532" y="3760345"/>
            <a:chExt cx="2926800" cy="2743200"/>
          </a:xfrm>
        </p:grpSpPr>
        <p:sp>
          <p:nvSpPr>
            <p:cNvPr id="28" name="Rectangle 24">
              <a:extLst>
                <a:ext uri="{FF2B5EF4-FFF2-40B4-BE49-F238E27FC236}">
                  <a16:creationId xmlns:a16="http://schemas.microsoft.com/office/drawing/2014/main" id="{61450222-CDD7-4AD4-ACC1-755B05C4BEB7}"/>
                </a:ext>
              </a:extLst>
            </p:cNvPr>
            <p:cNvSpPr/>
            <p:nvPr/>
          </p:nvSpPr>
          <p:spPr>
            <a:xfrm>
              <a:off x="5563532" y="3760345"/>
              <a:ext cx="2926800" cy="2743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91440" rIns="182880" bIns="91440" numCol="1" spcCol="0" rtlCol="0" fromWordArt="0" anchor="t" anchorCtr="0" forceAA="0" compatLnSpc="1">
              <a:prstTxWarp prst="textNoShape">
                <a:avLst/>
              </a:prstTxWarp>
              <a:noAutofit/>
            </a:bodyPr>
            <a:lstStyle/>
            <a:p>
              <a:endParaRPr lang="en-US" sz="7200" dirty="0">
                <a:solidFill>
                  <a:schemeClr val="tx1">
                    <a:alpha val="70000"/>
                  </a:schemeClr>
                </a:solidFill>
                <a:latin typeface="Arial" panose="020B0604020202020204" pitchFamily="34" charset="0"/>
                <a:cs typeface="Arial" panose="020B0604020202020204" pitchFamily="34" charset="0"/>
              </a:endParaRPr>
            </a:p>
          </p:txBody>
        </p:sp>
        <p:sp>
          <p:nvSpPr>
            <p:cNvPr id="29" name="TextBox 26">
              <a:extLst>
                <a:ext uri="{FF2B5EF4-FFF2-40B4-BE49-F238E27FC236}">
                  <a16:creationId xmlns:a16="http://schemas.microsoft.com/office/drawing/2014/main" id="{A072EEE3-0CC8-4E19-B630-9B4BC7A845FD}"/>
                </a:ext>
              </a:extLst>
            </p:cNvPr>
            <p:cNvSpPr txBox="1"/>
            <p:nvPr/>
          </p:nvSpPr>
          <p:spPr>
            <a:xfrm>
              <a:off x="5722591" y="4344233"/>
              <a:ext cx="2608681" cy="2128110"/>
            </a:xfrm>
            <a:prstGeom prst="rect">
              <a:avLst/>
            </a:prstGeom>
            <a:noFill/>
          </p:spPr>
          <p:txBody>
            <a:bodyPr wrap="square" lIns="0" rIns="0" rtlCol="0">
              <a:spAutoFit/>
            </a:bodyPr>
            <a:lstStyle/>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投资环境的吸引力：地理位置优越、基础设施完善、政治社会稳定、商业网络广泛、融资渠道多样、法律体系健全、政府廉洁高效；</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新加坡的外资准入政策宽松，投资方式无限制，除银行、金融、保险、证券等特殊领域需向主管部门报备外，绝大多数产业领域对外资的股权比例等无限制性措施；</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新加坡企业所得税税率逐渐下降，自</a:t>
              </a:r>
              <a:r>
                <a:rPr lang="en-US" altLang="zh-CN" sz="2400" dirty="0">
                  <a:solidFill>
                    <a:schemeClr val="tx1">
                      <a:alpha val="70000"/>
                    </a:schemeClr>
                  </a:solidFill>
                  <a:latin typeface="Arial" panose="020B0604020202020204" pitchFamily="34" charset="0"/>
                  <a:cs typeface="Arial" panose="020B0604020202020204" pitchFamily="34" charset="0"/>
                </a:rPr>
                <a:t>2010 </a:t>
              </a:r>
              <a:r>
                <a:rPr lang="zh-CN" altLang="en-US" sz="2400" dirty="0">
                  <a:solidFill>
                    <a:schemeClr val="tx1">
                      <a:alpha val="70000"/>
                    </a:schemeClr>
                  </a:solidFill>
                  <a:latin typeface="Arial" panose="020B0604020202020204" pitchFamily="34" charset="0"/>
                  <a:cs typeface="Arial" panose="020B0604020202020204" pitchFamily="34" charset="0"/>
                </a:rPr>
                <a:t>估税年度起，企业所得税税率调整为</a:t>
              </a:r>
              <a:r>
                <a:rPr lang="en-US" altLang="zh-CN" sz="2400" dirty="0">
                  <a:solidFill>
                    <a:schemeClr val="tx1">
                      <a:alpha val="70000"/>
                    </a:schemeClr>
                  </a:solidFill>
                  <a:latin typeface="Arial" panose="020B0604020202020204" pitchFamily="34" charset="0"/>
                  <a:cs typeface="Arial" panose="020B0604020202020204" pitchFamily="34" charset="0"/>
                </a:rPr>
                <a:t>17%</a:t>
              </a:r>
              <a:r>
                <a:rPr lang="zh-CN" altLang="en-US" sz="2400" dirty="0">
                  <a:solidFill>
                    <a:schemeClr val="tx1">
                      <a:alpha val="70000"/>
                    </a:schemeClr>
                  </a:solidFill>
                  <a:latin typeface="Arial" panose="020B0604020202020204" pitchFamily="34" charset="0"/>
                  <a:cs typeface="Arial" panose="020B0604020202020204" pitchFamily="34" charset="0"/>
                </a:rPr>
                <a:t>；个人所得税从</a:t>
              </a:r>
              <a:r>
                <a:rPr lang="en-US" altLang="zh-CN" sz="2400" dirty="0">
                  <a:solidFill>
                    <a:schemeClr val="tx1">
                      <a:alpha val="70000"/>
                    </a:schemeClr>
                  </a:solidFill>
                  <a:latin typeface="Arial" panose="020B0604020202020204" pitchFamily="34" charset="0"/>
                  <a:cs typeface="Arial" panose="020B0604020202020204" pitchFamily="34" charset="0"/>
                </a:rPr>
                <a:t>2017</a:t>
              </a:r>
              <a:r>
                <a:rPr lang="zh-CN" altLang="en-US" sz="2400" dirty="0">
                  <a:solidFill>
                    <a:schemeClr val="tx1">
                      <a:alpha val="70000"/>
                    </a:schemeClr>
                  </a:solidFill>
                  <a:latin typeface="Arial" panose="020B0604020202020204" pitchFamily="34" charset="0"/>
                  <a:cs typeface="Arial" panose="020B0604020202020204" pitchFamily="34" charset="0"/>
                </a:rPr>
                <a:t>年估税年起适用税率为</a:t>
              </a:r>
              <a:r>
                <a:rPr lang="en-US" altLang="zh-CN" sz="2400" dirty="0">
                  <a:solidFill>
                    <a:schemeClr val="tx1">
                      <a:alpha val="70000"/>
                    </a:schemeClr>
                  </a:solidFill>
                  <a:latin typeface="Arial" panose="020B0604020202020204" pitchFamily="34" charset="0"/>
                  <a:cs typeface="Arial" panose="020B0604020202020204" pitchFamily="34" charset="0"/>
                </a:rPr>
                <a:t>0-22%</a:t>
              </a:r>
              <a:r>
                <a:rPr lang="zh-CN" altLang="en-US" sz="2400" dirty="0">
                  <a:solidFill>
                    <a:schemeClr val="tx1">
                      <a:alpha val="70000"/>
                    </a:schemeClr>
                  </a:solidFill>
                  <a:latin typeface="Arial" panose="020B0604020202020204" pitchFamily="34" charset="0"/>
                  <a:cs typeface="Arial" panose="020B0604020202020204" pitchFamily="34" charset="0"/>
                </a:rPr>
                <a:t>，应税所得低于</a:t>
              </a:r>
              <a:r>
                <a:rPr lang="en-US" altLang="zh-CN" sz="2400" dirty="0">
                  <a:solidFill>
                    <a:schemeClr val="tx1">
                      <a:alpha val="70000"/>
                    </a:schemeClr>
                  </a:solidFill>
                  <a:latin typeface="Arial" panose="020B0604020202020204" pitchFamily="34" charset="0"/>
                  <a:cs typeface="Arial" panose="020B0604020202020204" pitchFamily="34" charset="0"/>
                </a:rPr>
                <a:t>20,000 </a:t>
              </a:r>
              <a:r>
                <a:rPr lang="zh-CN" altLang="en-US" sz="2400" dirty="0">
                  <a:solidFill>
                    <a:schemeClr val="tx1">
                      <a:alpha val="70000"/>
                    </a:schemeClr>
                  </a:solidFill>
                  <a:latin typeface="Arial" panose="020B0604020202020204" pitchFamily="34" charset="0"/>
                  <a:cs typeface="Arial" panose="020B0604020202020204" pitchFamily="34" charset="0"/>
                </a:rPr>
                <a:t>新元的，无需缴纳个人所得税；</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优惠政策：产业优惠政策、全球贸易商计划、中小企业优惠、创新优惠计划；</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新加坡签订的自由贸易协定涵盖了</a:t>
              </a:r>
              <a:r>
                <a:rPr lang="en-US" altLang="zh-CN" sz="2400" dirty="0">
                  <a:solidFill>
                    <a:schemeClr val="tx1">
                      <a:alpha val="70000"/>
                    </a:schemeClr>
                  </a:solidFill>
                  <a:latin typeface="Arial" panose="020B0604020202020204" pitchFamily="34" charset="0"/>
                  <a:cs typeface="Arial" panose="020B0604020202020204" pitchFamily="34" charset="0"/>
                </a:rPr>
                <a:t>20 </a:t>
              </a:r>
              <a:r>
                <a:rPr lang="zh-CN" altLang="en-US" sz="2400" dirty="0">
                  <a:solidFill>
                    <a:schemeClr val="tx1">
                      <a:alpha val="70000"/>
                    </a:schemeClr>
                  </a:solidFill>
                  <a:latin typeface="Arial" panose="020B0604020202020204" pitchFamily="34" charset="0"/>
                  <a:cs typeface="Arial" panose="020B0604020202020204" pitchFamily="34" charset="0"/>
                </a:rPr>
                <a:t>个地区，涉及</a:t>
              </a:r>
              <a:r>
                <a:rPr lang="en-US" altLang="zh-CN" sz="2400" dirty="0">
                  <a:solidFill>
                    <a:schemeClr val="tx1">
                      <a:alpha val="70000"/>
                    </a:schemeClr>
                  </a:solidFill>
                  <a:latin typeface="Arial" panose="020B0604020202020204" pitchFamily="34" charset="0"/>
                  <a:cs typeface="Arial" panose="020B0604020202020204" pitchFamily="34" charset="0"/>
                </a:rPr>
                <a:t>31 </a:t>
              </a:r>
              <a:r>
                <a:rPr lang="zh-CN" altLang="en-US" sz="2400" dirty="0">
                  <a:solidFill>
                    <a:schemeClr val="tx1">
                      <a:alpha val="70000"/>
                    </a:schemeClr>
                  </a:solidFill>
                  <a:latin typeface="Arial" panose="020B0604020202020204" pitchFamily="34" charset="0"/>
                  <a:cs typeface="Arial" panose="020B0604020202020204" pitchFamily="34" charset="0"/>
                </a:rPr>
                <a:t>个贸易伙伴。</a:t>
              </a:r>
              <a:endParaRPr lang="en-US" altLang="zh-CN" sz="2400" dirty="0">
                <a:solidFill>
                  <a:schemeClr val="tx1">
                    <a:alpha val="70000"/>
                  </a:schemeClr>
                </a:solidFill>
                <a:latin typeface="Arial" panose="020B0604020202020204" pitchFamily="34" charset="0"/>
                <a:cs typeface="Arial" panose="020B0604020202020204" pitchFamily="34" charset="0"/>
              </a:endParaRPr>
            </a:p>
          </p:txBody>
        </p:sp>
        <p:sp>
          <p:nvSpPr>
            <p:cNvPr id="30" name="TextBox 27">
              <a:extLst>
                <a:ext uri="{FF2B5EF4-FFF2-40B4-BE49-F238E27FC236}">
                  <a16:creationId xmlns:a16="http://schemas.microsoft.com/office/drawing/2014/main" id="{2DC5BD29-9D39-40A1-A2EE-B5AEFDA2E0FD}"/>
                </a:ext>
              </a:extLst>
            </p:cNvPr>
            <p:cNvSpPr txBox="1"/>
            <p:nvPr/>
          </p:nvSpPr>
          <p:spPr>
            <a:xfrm>
              <a:off x="5821147" y="3885186"/>
              <a:ext cx="318486" cy="273219"/>
            </a:xfrm>
            <a:prstGeom prst="rect">
              <a:avLst/>
            </a:prstGeom>
            <a:noFill/>
          </p:spPr>
          <p:txBody>
            <a:bodyPr wrap="none" lIns="0" rIns="0" rtlCol="0">
              <a:spAutoFit/>
            </a:bodyPr>
            <a:lstStyle/>
            <a:p>
              <a:r>
                <a:rPr lang="zh-CN" altLang="en-US" sz="4000" b="1" dirty="0">
                  <a:solidFill>
                    <a:srgbClr val="B39B77">
                      <a:alpha val="60000"/>
                    </a:srgbClr>
                  </a:solidFill>
                  <a:latin typeface="Arial" panose="020B0604020202020204" pitchFamily="34" charset="0"/>
                  <a:cs typeface="Arial" panose="020B0604020202020204" pitchFamily="34" charset="0"/>
                </a:rPr>
                <a:t>优势</a:t>
              </a:r>
              <a:endParaRPr lang="en-US" sz="4000" b="1" dirty="0">
                <a:solidFill>
                  <a:srgbClr val="B39B77">
                    <a:alpha val="60000"/>
                  </a:srgbClr>
                </a:solidFill>
                <a:latin typeface="Arial" panose="020B0604020202020204" pitchFamily="34" charset="0"/>
                <a:cs typeface="Arial" panose="020B0604020202020204" pitchFamily="34" charset="0"/>
              </a:endParaRPr>
            </a:p>
          </p:txBody>
        </p:sp>
      </p:grpSp>
      <p:pic>
        <p:nvPicPr>
          <p:cNvPr id="3" name="图片 2">
            <a:extLst>
              <a:ext uri="{FF2B5EF4-FFF2-40B4-BE49-F238E27FC236}">
                <a16:creationId xmlns:a16="http://schemas.microsoft.com/office/drawing/2014/main" id="{F60F84E2-D2C6-4A42-BFA4-7539076F19D2}"/>
              </a:ext>
            </a:extLst>
          </p:cNvPr>
          <p:cNvPicPr>
            <a:picLocks noChangeAspect="1"/>
          </p:cNvPicPr>
          <p:nvPr/>
        </p:nvPicPr>
        <p:blipFill>
          <a:blip r:embed="rId3"/>
          <a:stretch>
            <a:fillRect/>
          </a:stretch>
        </p:blipFill>
        <p:spPr>
          <a:xfrm>
            <a:off x="13634691" y="2818063"/>
            <a:ext cx="8428794" cy="2461960"/>
          </a:xfrm>
          <a:prstGeom prst="rect">
            <a:avLst/>
          </a:prstGeom>
        </p:spPr>
      </p:pic>
    </p:spTree>
    <p:extLst>
      <p:ext uri="{BB962C8B-B14F-4D97-AF65-F5344CB8AC3E}">
        <p14:creationId xmlns:p14="http://schemas.microsoft.com/office/powerpoint/2010/main" val="3662339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51" name="表格"/>
          <p:cNvGraphicFramePr/>
          <p:nvPr>
            <p:extLst>
              <p:ext uri="{D42A27DB-BD31-4B8C-83A1-F6EECF244321}">
                <p14:modId xmlns:p14="http://schemas.microsoft.com/office/powerpoint/2010/main" val="617700066"/>
              </p:ext>
            </p:extLst>
          </p:nvPr>
        </p:nvGraphicFramePr>
        <p:xfrm>
          <a:off x="820276" y="2552181"/>
          <a:ext cx="22586604" cy="9005176"/>
        </p:xfrm>
        <a:graphic>
          <a:graphicData uri="http://schemas.openxmlformats.org/drawingml/2006/table">
            <a:tbl>
              <a:tblPr firstRow="1" firstCol="1" bandRow="1"/>
              <a:tblGrid>
                <a:gridCol w="3364543">
                  <a:extLst>
                    <a:ext uri="{9D8B030D-6E8A-4147-A177-3AD203B41FA5}">
                      <a16:colId xmlns:a16="http://schemas.microsoft.com/office/drawing/2014/main" val="20000"/>
                    </a:ext>
                  </a:extLst>
                </a:gridCol>
                <a:gridCol w="9536764">
                  <a:extLst>
                    <a:ext uri="{9D8B030D-6E8A-4147-A177-3AD203B41FA5}">
                      <a16:colId xmlns:a16="http://schemas.microsoft.com/office/drawing/2014/main" val="20001"/>
                    </a:ext>
                  </a:extLst>
                </a:gridCol>
                <a:gridCol w="9685297">
                  <a:extLst>
                    <a:ext uri="{9D8B030D-6E8A-4147-A177-3AD203B41FA5}">
                      <a16:colId xmlns:a16="http://schemas.microsoft.com/office/drawing/2014/main" val="20002"/>
                    </a:ext>
                  </a:extLst>
                </a:gridCol>
              </a:tblGrid>
              <a:tr h="956402">
                <a:tc>
                  <a:txBody>
                    <a:bodyPr/>
                    <a:lstStyle/>
                    <a:p>
                      <a:pPr defTabSz="914400">
                        <a:defRPr sz="1800">
                          <a:solidFill>
                            <a:srgbClr val="000000"/>
                          </a:solidFill>
                        </a:defRPr>
                      </a:pPr>
                      <a:r>
                        <a:rPr lang="zh-CN" altLang="en-US" sz="1600" dirty="0">
                          <a:solidFill>
                            <a:srgbClr val="FFFFFF"/>
                          </a:solidFill>
                          <a:latin typeface="Arial" panose="020B0604020202020204" pitchFamily="34" charset="0"/>
                          <a:cs typeface="Arial" panose="020B0604020202020204" pitchFamily="34" charset="0"/>
                        </a:rPr>
                        <a:t>注册地</a:t>
                      </a:r>
                      <a:endParaRPr sz="1600" dirty="0">
                        <a:solidFill>
                          <a:srgbClr val="FFFFFF"/>
                        </a:solidFill>
                        <a:latin typeface="Arial" panose="020B0604020202020204" pitchFamily="34" charset="0"/>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4262C"/>
                    </a:solidFill>
                  </a:tcPr>
                </a:tc>
                <a:tc>
                  <a:txBody>
                    <a:bodyPr/>
                    <a:lstStyle/>
                    <a:p>
                      <a:pPr defTabSz="914400">
                        <a:defRPr sz="1800">
                          <a:solidFill>
                            <a:srgbClr val="000000"/>
                          </a:solidFill>
                        </a:defRPr>
                      </a:pPr>
                      <a:r>
                        <a:rPr lang="zh-CN" altLang="en-US" sz="1600" kern="1200" dirty="0">
                          <a:solidFill>
                            <a:srgbClr val="FFFFFF"/>
                          </a:solidFill>
                          <a:latin typeface="Arial" panose="020B0604020202020204" pitchFamily="34" charset="0"/>
                          <a:ea typeface="+mn-ea"/>
                          <a:cs typeface="Arial" panose="020B0604020202020204" pitchFamily="34" charset="0"/>
                        </a:rPr>
                        <a:t>香港</a:t>
                      </a:r>
                      <a:endParaRPr lang="en-US" altLang="zh-CN" sz="1600" kern="1200" dirty="0">
                        <a:solidFill>
                          <a:srgbClr val="FFFFFF"/>
                        </a:solidFill>
                        <a:latin typeface="Arial" panose="020B0604020202020204" pitchFamily="34" charset="0"/>
                        <a:ea typeface="+mn-ea"/>
                        <a:cs typeface="Arial" panose="020B0604020202020204" pitchFamily="34" charset="0"/>
                      </a:endParaRPr>
                    </a:p>
                    <a:p>
                      <a:pPr defTabSz="914400">
                        <a:defRPr sz="1800">
                          <a:solidFill>
                            <a:srgbClr val="000000"/>
                          </a:solidFill>
                        </a:defRPr>
                      </a:pPr>
                      <a:r>
                        <a:rPr lang="zh-CN" altLang="en-US" sz="1600" kern="1200" dirty="0">
                          <a:solidFill>
                            <a:srgbClr val="FFFFFF"/>
                          </a:solidFill>
                          <a:latin typeface="Arial" panose="020B0604020202020204" pitchFamily="34" charset="0"/>
                          <a:ea typeface="+mn-ea"/>
                          <a:cs typeface="Arial" panose="020B0604020202020204" pitchFamily="34" charset="0"/>
                        </a:rPr>
                        <a:t>（私人股份有限公司）</a:t>
                      </a:r>
                      <a:endParaRPr sz="1600" kern="1200" dirty="0">
                        <a:solidFill>
                          <a:srgbClr val="FFFFFF"/>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4262C"/>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zh-CN" altLang="en-US" sz="1600" kern="1200" dirty="0">
                          <a:solidFill>
                            <a:srgbClr val="FFFFFF"/>
                          </a:solidFill>
                          <a:latin typeface="Arial" panose="020B0604020202020204" pitchFamily="34" charset="0"/>
                          <a:ea typeface="+mn-ea"/>
                          <a:cs typeface="Arial" panose="020B0604020202020204" pitchFamily="34" charset="0"/>
                        </a:rPr>
                        <a:t>新加坡</a:t>
                      </a:r>
                      <a:endParaRPr lang="en-US" altLang="zh-CN" sz="1600" kern="1200" dirty="0">
                        <a:solidFill>
                          <a:srgbClr val="FFFFFF"/>
                        </a:solidFill>
                        <a:latin typeface="Arial" panose="020B0604020202020204" pitchFamily="34" charset="0"/>
                        <a:ea typeface="+mn-ea"/>
                        <a:cs typeface="Arial" panose="020B0604020202020204" pitchFamily="34" charset="0"/>
                      </a:endParaRPr>
                    </a:p>
                    <a:p>
                      <a:pPr marL="0" marR="0" lvl="0" indent="0" algn="l" defTabSz="1828800" rtl="0" eaLnBrk="1" fontAlgn="auto" latinLnBrk="0" hangingPunct="1">
                        <a:lnSpc>
                          <a:spcPct val="100000"/>
                        </a:lnSpc>
                        <a:spcBef>
                          <a:spcPts val="0"/>
                        </a:spcBef>
                        <a:spcAft>
                          <a:spcPts val="0"/>
                        </a:spcAft>
                        <a:buClrTx/>
                        <a:buSzTx/>
                        <a:buFontTx/>
                        <a:buNone/>
                        <a:tabLst/>
                        <a:defRPr/>
                      </a:pPr>
                      <a:r>
                        <a:rPr lang="zh-CN" altLang="en-US" sz="1600" kern="1200" dirty="0">
                          <a:solidFill>
                            <a:srgbClr val="FFFFFF"/>
                          </a:solidFill>
                          <a:latin typeface="Arial" panose="020B0604020202020204" pitchFamily="34" charset="0"/>
                          <a:ea typeface="+mn-ea"/>
                          <a:cs typeface="Arial" panose="020B0604020202020204" pitchFamily="34" charset="0"/>
                        </a:rPr>
                        <a:t>（私人股份有限公司）</a:t>
                      </a:r>
                      <a:endParaRPr lang="en-US" altLang="zh-CN" sz="1600" kern="1200" dirty="0">
                        <a:solidFill>
                          <a:srgbClr val="FFFFFF"/>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4262C"/>
                    </a:solidFill>
                  </a:tcPr>
                </a:tc>
                <a:extLst>
                  <a:ext uri="{0D108BD9-81ED-4DB2-BD59-A6C34878D82A}">
                    <a16:rowId xmlns:a16="http://schemas.microsoft.com/office/drawing/2014/main" val="10000"/>
                  </a:ext>
                </a:extLst>
              </a:tr>
              <a:tr h="671264">
                <a:tc>
                  <a:txBody>
                    <a:bodyPr/>
                    <a:lstStyle/>
                    <a:p>
                      <a:pPr algn="l" defTabSz="914400">
                        <a:defRPr sz="1800">
                          <a:solidFill>
                            <a:srgbClr val="000000"/>
                          </a:solidFill>
                        </a:defRPr>
                      </a:pPr>
                      <a:r>
                        <a:rPr lang="zh-CN" altLang="en-US" sz="1600" dirty="0">
                          <a:solidFill>
                            <a:srgbClr val="FFFFFF"/>
                          </a:solidFill>
                          <a:latin typeface="Arial" panose="020B0604020202020204" pitchFamily="34" charset="0"/>
                          <a:cs typeface="Arial" panose="020B0604020202020204" pitchFamily="34" charset="0"/>
                        </a:rPr>
                        <a:t>工作日</a:t>
                      </a:r>
                      <a:endParaRPr sz="1600" dirty="0">
                        <a:solidFill>
                          <a:srgbClr val="FFFFFF"/>
                        </a:solidFill>
                        <a:latin typeface="Arial" panose="020B0604020202020204" pitchFamily="34" charset="0"/>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FAFAF"/>
                    </a:solidFill>
                  </a:tcPr>
                </a:tc>
                <a:tc>
                  <a:txBody>
                    <a:bodyPr/>
                    <a:lstStyle/>
                    <a:p>
                      <a:pPr marL="0" algn="l" defTabSz="914400" rtl="0" eaLnBrk="1" latinLnBrk="0" hangingPunct="1">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10-15</a:t>
                      </a:r>
                      <a:r>
                        <a:rPr lang="zh-CN" altLang="en-US" sz="1400" kern="1200" dirty="0">
                          <a:solidFill>
                            <a:srgbClr val="504E4E"/>
                          </a:solidFill>
                          <a:latin typeface="Arial" panose="020B0604020202020204" pitchFamily="34" charset="0"/>
                          <a:ea typeface="+mn-ea"/>
                          <a:cs typeface="Arial" panose="020B0604020202020204" pitchFamily="34" charset="0"/>
                        </a:rPr>
                        <a:t>个工作日，不含文件快递时间</a:t>
                      </a:r>
                      <a:endParaRPr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tc>
                  <a:txBody>
                    <a:bodyPr/>
                    <a:lstStyle/>
                    <a:p>
                      <a:pPr marL="0" algn="l" defTabSz="914400" rtl="0" eaLnBrk="1" latinLnBrk="0" hangingPunct="1">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7-10</a:t>
                      </a:r>
                      <a:r>
                        <a:rPr lang="zh-CN" altLang="en-US" sz="1400" kern="1200" dirty="0">
                          <a:solidFill>
                            <a:srgbClr val="504E4E"/>
                          </a:solidFill>
                          <a:latin typeface="Arial" panose="020B0604020202020204" pitchFamily="34" charset="0"/>
                          <a:ea typeface="+mn-ea"/>
                          <a:cs typeface="Arial" panose="020B0604020202020204" pitchFamily="34" charset="0"/>
                        </a:rPr>
                        <a:t>个工作日，不含文件快递时间</a:t>
                      </a:r>
                      <a:endParaRPr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extLst>
                  <a:ext uri="{0D108BD9-81ED-4DB2-BD59-A6C34878D82A}">
                    <a16:rowId xmlns:a16="http://schemas.microsoft.com/office/drawing/2014/main" val="10002"/>
                  </a:ext>
                </a:extLst>
              </a:tr>
              <a:tr h="885118">
                <a:tc>
                  <a:txBody>
                    <a:bodyPr/>
                    <a:lstStyle/>
                    <a:p>
                      <a:pPr algn="l" defTabSz="914400">
                        <a:defRPr sz="1800">
                          <a:solidFill>
                            <a:srgbClr val="000000"/>
                          </a:solidFill>
                        </a:defRPr>
                      </a:pPr>
                      <a:r>
                        <a:rPr lang="zh-CN" altLang="en-US" sz="1600" dirty="0">
                          <a:solidFill>
                            <a:srgbClr val="FFFFFF"/>
                          </a:solidFill>
                          <a:latin typeface="Arial" panose="020B0604020202020204" pitchFamily="34" charset="0"/>
                          <a:cs typeface="Arial" panose="020B0604020202020204" pitchFamily="34" charset="0"/>
                        </a:rPr>
                        <a:t>年费</a:t>
                      </a:r>
                      <a:endParaRPr sz="1600" dirty="0">
                        <a:solidFill>
                          <a:srgbClr val="FFFFFF"/>
                        </a:solidFill>
                        <a:latin typeface="Arial" panose="020B0604020202020204" pitchFamily="34" charset="0"/>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FAFAF"/>
                    </a:solidFill>
                  </a:tcPr>
                </a:tc>
                <a:tc>
                  <a:txBody>
                    <a:bodyPr/>
                    <a:lstStyle/>
                    <a:p>
                      <a:pPr marL="0" algn="l" defTabSz="914400" rtl="0" eaLnBrk="1" latinLnBrk="0" hangingPunct="1">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USD600</a:t>
                      </a:r>
                      <a:r>
                        <a:rPr lang="zh-CN" altLang="en-US" sz="1400" kern="1200" dirty="0">
                          <a:solidFill>
                            <a:srgbClr val="504E4E"/>
                          </a:solidFill>
                          <a:latin typeface="Arial" panose="020B0604020202020204" pitchFamily="34" charset="0"/>
                          <a:ea typeface="+mn-ea"/>
                          <a:cs typeface="Arial" panose="020B0604020202020204" pitchFamily="34" charset="0"/>
                        </a:rPr>
                        <a:t>，当</a:t>
                      </a:r>
                      <a:r>
                        <a:rPr lang="en-US" altLang="zh-CN" sz="1400" kern="1200" dirty="0">
                          <a:solidFill>
                            <a:srgbClr val="504E4E"/>
                          </a:solidFill>
                          <a:latin typeface="Arial" panose="020B0604020202020204" pitchFamily="34" charset="0"/>
                          <a:ea typeface="+mn-ea"/>
                          <a:cs typeface="Arial" panose="020B0604020202020204" pitchFamily="34" charset="0"/>
                        </a:rPr>
                        <a:t>BRC</a:t>
                      </a:r>
                      <a:r>
                        <a:rPr lang="zh-CN" altLang="en-US" sz="1400" kern="1200" dirty="0">
                          <a:solidFill>
                            <a:srgbClr val="504E4E"/>
                          </a:solidFill>
                          <a:latin typeface="Arial" panose="020B0604020202020204" pitchFamily="34" charset="0"/>
                          <a:ea typeface="+mn-ea"/>
                          <a:cs typeface="Arial" panose="020B0604020202020204" pitchFamily="34" charset="0"/>
                        </a:rPr>
                        <a:t>为</a:t>
                      </a:r>
                      <a:r>
                        <a:rPr lang="en-US" altLang="zh-CN" sz="1400" kern="1200" dirty="0">
                          <a:solidFill>
                            <a:srgbClr val="504E4E"/>
                          </a:solidFill>
                          <a:latin typeface="Arial" panose="020B0604020202020204" pitchFamily="34" charset="0"/>
                          <a:ea typeface="+mn-ea"/>
                          <a:cs typeface="Arial" panose="020B0604020202020204" pitchFamily="34" charset="0"/>
                        </a:rPr>
                        <a:t>HKD250</a:t>
                      </a:r>
                      <a:r>
                        <a:rPr lang="zh-CN" altLang="en-US" sz="1400" kern="1200" dirty="0">
                          <a:solidFill>
                            <a:srgbClr val="504E4E"/>
                          </a:solidFill>
                          <a:latin typeface="Arial" panose="020B0604020202020204" pitchFamily="34" charset="0"/>
                          <a:ea typeface="+mn-ea"/>
                          <a:cs typeface="Arial" panose="020B0604020202020204" pitchFamily="34" charset="0"/>
                        </a:rPr>
                        <a:t>时</a:t>
                      </a:r>
                      <a:endParaRPr lang="en-US" altLang="zh-CN"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USD3,286</a:t>
                      </a:r>
                      <a:r>
                        <a:rPr lang="zh-CN" altLang="en-US" sz="1400" kern="1200" dirty="0">
                          <a:solidFill>
                            <a:srgbClr val="504E4E"/>
                          </a:solidFill>
                          <a:latin typeface="Arial" panose="020B0604020202020204" pitchFamily="34" charset="0"/>
                          <a:ea typeface="+mn-ea"/>
                          <a:cs typeface="Arial" panose="020B0604020202020204" pitchFamily="34" charset="0"/>
                        </a:rPr>
                        <a:t>（含一年挂名董事费）</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0" algn="l" defTabSz="914400" rtl="0" eaLnBrk="1" latinLnBrk="0" hangingPunct="1">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年检时如财务报表需转换格式，需另外收费；</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0" algn="l" defTabSz="914400" rtl="0" eaLnBrk="1" latinLnBrk="0" hangingPunct="1">
                        <a:defRPr sz="1800">
                          <a:solidFill>
                            <a:srgbClr val="000000"/>
                          </a:solidFill>
                        </a:defRPr>
                      </a:pPr>
                      <a:r>
                        <a:rPr lang="zh-CN" altLang="en-US" sz="1400" i="1" kern="1200" dirty="0">
                          <a:solidFill>
                            <a:srgbClr val="1C1D22"/>
                          </a:solidFill>
                          <a:latin typeface="Arial" panose="020B0604020202020204" pitchFamily="34" charset="0"/>
                          <a:ea typeface="+mn-ea"/>
                          <a:cs typeface="Arial" panose="020B0604020202020204" pitchFamily="34" charset="0"/>
                        </a:rPr>
                        <a:t>如公司做审计，挂名董事费用需加收</a:t>
                      </a:r>
                      <a:r>
                        <a:rPr lang="en-US" altLang="zh-CN" sz="1400" i="1" kern="1200" dirty="0">
                          <a:solidFill>
                            <a:srgbClr val="1C1D22"/>
                          </a:solidFill>
                          <a:latin typeface="Arial" panose="020B0604020202020204" pitchFamily="34" charset="0"/>
                          <a:ea typeface="+mn-ea"/>
                          <a:cs typeface="Arial" panose="020B0604020202020204" pitchFamily="34" charset="0"/>
                        </a:rPr>
                        <a:t>USD1,430</a:t>
                      </a:r>
                      <a:endParaRPr sz="1400" i="1" kern="1200" dirty="0">
                        <a:solidFill>
                          <a:srgbClr val="1C1D22"/>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883103">
                <a:tc>
                  <a:txBody>
                    <a:bodyPr/>
                    <a:lstStyle/>
                    <a:p>
                      <a:pPr algn="l" defTabSz="914400">
                        <a:defRPr sz="1800">
                          <a:solidFill>
                            <a:srgbClr val="000000"/>
                          </a:solidFill>
                        </a:defRPr>
                      </a:pPr>
                      <a:r>
                        <a:rPr lang="zh-CN" altLang="en-US" sz="1600" dirty="0">
                          <a:solidFill>
                            <a:srgbClr val="FFFFFF"/>
                          </a:solidFill>
                          <a:latin typeface="Arial" panose="020B0604020202020204" pitchFamily="34" charset="0"/>
                          <a:cs typeface="Arial" panose="020B0604020202020204" pitchFamily="34" charset="0"/>
                        </a:rPr>
                        <a:t>注册要求</a:t>
                      </a:r>
                      <a:endParaRPr sz="1600" dirty="0">
                        <a:solidFill>
                          <a:srgbClr val="FFFFFF"/>
                        </a:solidFill>
                        <a:latin typeface="Arial" panose="020B0604020202020204" pitchFamily="34" charset="0"/>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FAFAF"/>
                    </a:solidFill>
                  </a:tcPr>
                </a:tc>
                <a:tc>
                  <a:txBody>
                    <a:bodyPr/>
                    <a:lstStyle/>
                    <a:p>
                      <a:pPr marL="342900" indent="-342900" algn="l" defTabSz="914400" rtl="0" eaLnBrk="1" latinLnBrk="0" hangingPunct="1">
                        <a:buFont typeface="+mj-lt"/>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公司名称必须以英文“</a:t>
                      </a:r>
                      <a:r>
                        <a:rPr lang="en-US" altLang="zh-CN" sz="1400" kern="1200" dirty="0">
                          <a:solidFill>
                            <a:srgbClr val="504E4E"/>
                          </a:solidFill>
                          <a:latin typeface="Arial" panose="020B0604020202020204" pitchFamily="34" charset="0"/>
                          <a:ea typeface="+mn-ea"/>
                          <a:cs typeface="Arial" panose="020B0604020202020204" pitchFamily="34" charset="0"/>
                        </a:rPr>
                        <a:t>Limited” </a:t>
                      </a:r>
                      <a:r>
                        <a:rPr lang="zh-CN" altLang="en-US" sz="1400" kern="1200" dirty="0">
                          <a:solidFill>
                            <a:srgbClr val="504E4E"/>
                          </a:solidFill>
                          <a:latin typeface="Arial" panose="020B0604020202020204" pitchFamily="34" charset="0"/>
                          <a:ea typeface="+mn-ea"/>
                          <a:cs typeface="Arial" panose="020B0604020202020204" pitchFamily="34" charset="0"/>
                        </a:rPr>
                        <a:t>或中文“有限公司” 结尾；</a:t>
                      </a:r>
                    </a:p>
                    <a:p>
                      <a:pPr marL="342900" indent="-342900" algn="l" defTabSz="914400" rtl="0" eaLnBrk="1" latinLnBrk="0" hangingPunct="1">
                        <a:buFont typeface="+mj-lt"/>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无注册资本及货币要求；</a:t>
                      </a:r>
                    </a:p>
                    <a:p>
                      <a:pPr marL="342900" indent="-342900" algn="l" defTabSz="914400" rtl="0" eaLnBrk="1" latinLnBrk="0" hangingPunct="1">
                        <a:buFont typeface="+mj-lt"/>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股东：自然人和法人均可，国籍不限。最少为</a:t>
                      </a:r>
                      <a:r>
                        <a:rPr lang="en-US" altLang="zh-CN" sz="1400" kern="1200" dirty="0">
                          <a:solidFill>
                            <a:srgbClr val="504E4E"/>
                          </a:solidFill>
                          <a:latin typeface="Arial" panose="020B0604020202020204" pitchFamily="34" charset="0"/>
                          <a:ea typeface="+mn-ea"/>
                          <a:cs typeface="Arial" panose="020B0604020202020204" pitchFamily="34" charset="0"/>
                        </a:rPr>
                        <a:t>1</a:t>
                      </a:r>
                      <a:r>
                        <a:rPr lang="zh-CN" altLang="en-US" sz="1400" kern="1200" dirty="0">
                          <a:solidFill>
                            <a:srgbClr val="504E4E"/>
                          </a:solidFill>
                          <a:latin typeface="Arial" panose="020B0604020202020204" pitchFamily="34" charset="0"/>
                          <a:ea typeface="+mn-ea"/>
                          <a:cs typeface="Arial" panose="020B0604020202020204" pitchFamily="34" charset="0"/>
                        </a:rPr>
                        <a:t>人；</a:t>
                      </a:r>
                    </a:p>
                    <a:p>
                      <a:pPr marL="342900" indent="-342900" algn="l" defTabSz="914400" rtl="0" eaLnBrk="1" latinLnBrk="0" hangingPunct="1">
                        <a:buFont typeface="+mj-lt"/>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董事：公司最少任命</a:t>
                      </a:r>
                      <a:r>
                        <a:rPr lang="en-US" altLang="zh-CN" sz="1400" kern="1200" dirty="0">
                          <a:solidFill>
                            <a:srgbClr val="504E4E"/>
                          </a:solidFill>
                          <a:latin typeface="Arial" panose="020B0604020202020204" pitchFamily="34" charset="0"/>
                          <a:ea typeface="+mn-ea"/>
                          <a:cs typeface="Arial" panose="020B0604020202020204" pitchFamily="34" charset="0"/>
                        </a:rPr>
                        <a:t>1</a:t>
                      </a:r>
                      <a:r>
                        <a:rPr lang="zh-CN" altLang="en-US" sz="1400" kern="1200" dirty="0">
                          <a:solidFill>
                            <a:srgbClr val="504E4E"/>
                          </a:solidFill>
                          <a:latin typeface="Arial" panose="020B0604020202020204" pitchFamily="34" charset="0"/>
                          <a:ea typeface="+mn-ea"/>
                          <a:cs typeface="Arial" panose="020B0604020202020204" pitchFamily="34" charset="0"/>
                        </a:rPr>
                        <a:t>名自然人董事，可以和股东同一人，国籍不限。可任命法人为董事，但前提至少已委任</a:t>
                      </a:r>
                      <a:r>
                        <a:rPr lang="en-US" altLang="zh-CN" sz="1400" kern="1200" dirty="0">
                          <a:solidFill>
                            <a:srgbClr val="504E4E"/>
                          </a:solidFill>
                          <a:latin typeface="Arial" panose="020B0604020202020204" pitchFamily="34" charset="0"/>
                          <a:ea typeface="+mn-ea"/>
                          <a:cs typeface="Arial" panose="020B0604020202020204" pitchFamily="34" charset="0"/>
                        </a:rPr>
                        <a:t>1</a:t>
                      </a:r>
                      <a:r>
                        <a:rPr lang="zh-CN" altLang="en-US" sz="1400" kern="1200" dirty="0">
                          <a:solidFill>
                            <a:srgbClr val="504E4E"/>
                          </a:solidFill>
                          <a:latin typeface="Arial" panose="020B0604020202020204" pitchFamily="34" charset="0"/>
                          <a:ea typeface="+mn-ea"/>
                          <a:cs typeface="Arial" panose="020B0604020202020204" pitchFamily="34" charset="0"/>
                        </a:rPr>
                        <a:t>名自然人董事；</a:t>
                      </a:r>
                    </a:p>
                    <a:p>
                      <a:pPr marL="342900" indent="-342900" algn="l" defTabSz="914400" rtl="0" eaLnBrk="1" latinLnBrk="0" hangingPunct="1">
                        <a:buFont typeface="+mj-lt"/>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法定秘书：需委任一位持牌秘书，我司可提供法定秘书；</a:t>
                      </a:r>
                    </a:p>
                    <a:p>
                      <a:pPr marL="342900" indent="-342900" algn="l" defTabSz="914400" rtl="0" eaLnBrk="1" latinLnBrk="0" hangingPunct="1">
                        <a:buFont typeface="+mj-lt"/>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注册地址：需要提供一个位于香港的注册地址，我司可提供该注册地址</a:t>
                      </a:r>
                      <a:endParaRPr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tc>
                  <a:txBody>
                    <a:bodyPr/>
                    <a:lstStyle/>
                    <a:p>
                      <a:pPr marL="0" indent="-342900" algn="l" defTabSz="914400" rtl="0" eaLnBrk="1" latinLnBrk="0" hangingPunct="1">
                        <a:buFont typeface="+mj-lt"/>
                        <a:buAutoNum type="arabicPeriod"/>
                        <a:defRPr sz="1800">
                          <a:solidFill>
                            <a:srgbClr val="000000"/>
                          </a:solidFill>
                        </a:defRPr>
                      </a:pPr>
                      <a:r>
                        <a:rPr lang="zh-CN" altLang="zh-CN" sz="1400" kern="1200" dirty="0">
                          <a:solidFill>
                            <a:srgbClr val="504E4E"/>
                          </a:solidFill>
                          <a:latin typeface="Arial" panose="020B0604020202020204" pitchFamily="34" charset="0"/>
                          <a:ea typeface="+mn-ea"/>
                          <a:cs typeface="Arial" panose="020B0604020202020204" pitchFamily="34" charset="0"/>
                        </a:rPr>
                        <a:t>公司名称必须以</a:t>
                      </a:r>
                      <a:r>
                        <a:rPr lang="en-US" altLang="zh-CN" sz="1400" kern="1200" dirty="0">
                          <a:solidFill>
                            <a:srgbClr val="504E4E"/>
                          </a:solidFill>
                          <a:latin typeface="Arial" panose="020B0604020202020204" pitchFamily="34" charset="0"/>
                          <a:ea typeface="+mn-ea"/>
                          <a:cs typeface="Arial" panose="020B0604020202020204" pitchFamily="34" charset="0"/>
                        </a:rPr>
                        <a:t> PTE LTD </a:t>
                      </a:r>
                      <a:r>
                        <a:rPr lang="zh-CN" altLang="en-US" sz="1400" kern="1200" dirty="0">
                          <a:solidFill>
                            <a:srgbClr val="504E4E"/>
                          </a:solidFill>
                          <a:latin typeface="Arial" panose="020B0604020202020204" pitchFamily="34" charset="0"/>
                          <a:ea typeface="+mn-ea"/>
                          <a:cs typeface="Arial" panose="020B0604020202020204" pitchFamily="34" charset="0"/>
                        </a:rPr>
                        <a:t>结尾；</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0" indent="-342900" algn="l" defTabSz="914400" rtl="0" eaLnBrk="1" latinLnBrk="0" hangingPunct="1">
                        <a:buFont typeface="+mj-lt"/>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注册资本最低新币</a:t>
                      </a:r>
                      <a:r>
                        <a:rPr lang="en-US" altLang="zh-CN" sz="1400" kern="1200" dirty="0">
                          <a:solidFill>
                            <a:srgbClr val="504E4E"/>
                          </a:solidFill>
                          <a:latin typeface="Arial" panose="020B0604020202020204" pitchFamily="34" charset="0"/>
                          <a:ea typeface="+mn-ea"/>
                          <a:cs typeface="Arial" panose="020B0604020202020204" pitchFamily="34" charset="0"/>
                        </a:rPr>
                        <a:t>1</a:t>
                      </a:r>
                      <a:r>
                        <a:rPr lang="zh-CN" altLang="en-US" sz="1400" kern="1200" dirty="0">
                          <a:solidFill>
                            <a:srgbClr val="504E4E"/>
                          </a:solidFill>
                          <a:latin typeface="Arial" panose="020B0604020202020204" pitchFamily="34" charset="0"/>
                          <a:ea typeface="+mn-ea"/>
                          <a:cs typeface="Arial" panose="020B0604020202020204" pitchFamily="34" charset="0"/>
                        </a:rPr>
                        <a:t>元；</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0" marR="0" lvl="0" indent="-342900" algn="l" defTabSz="914400" rtl="0" eaLnBrk="1" fontAlgn="auto" latinLnBrk="0" hangingPunct="1">
                        <a:lnSpc>
                          <a:spcPct val="100000"/>
                        </a:lnSpc>
                        <a:spcBef>
                          <a:spcPts val="0"/>
                        </a:spcBef>
                        <a:spcAft>
                          <a:spcPts val="0"/>
                        </a:spcAft>
                        <a:buClrTx/>
                        <a:buSzTx/>
                        <a:buFont typeface="+mj-lt"/>
                        <a:buAutoNum type="arabicPeriod"/>
                        <a:tabLst/>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至少需要一名当地董事；</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0" indent="-342900" algn="l" defTabSz="914400" rtl="0" eaLnBrk="1" latinLnBrk="0" hangingPunct="1">
                        <a:buFont typeface="+mj-lt"/>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至少需要一名股东，可以是自然人或法人，不限国籍；</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0" indent="-342900" algn="l" defTabSz="914400" rtl="0" eaLnBrk="1" latinLnBrk="0" hangingPunct="1">
                        <a:buFont typeface="+mj-lt"/>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除当地董事外，可另外委任董事，不限国籍，但必须是自然人；</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0" marR="0" lvl="0" indent="-342900" algn="l" defTabSz="914400" rtl="0" eaLnBrk="1" fontAlgn="auto" latinLnBrk="0" hangingPunct="1">
                        <a:lnSpc>
                          <a:spcPct val="100000"/>
                        </a:lnSpc>
                        <a:spcBef>
                          <a:spcPts val="0"/>
                        </a:spcBef>
                        <a:spcAft>
                          <a:spcPts val="0"/>
                        </a:spcAft>
                        <a:buClrTx/>
                        <a:buSzTx/>
                        <a:buFont typeface="+mj-lt"/>
                        <a:buAutoNum type="arabicPeriod"/>
                        <a:tabLst/>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法定秘书：需委任一位有资质人士，我司可提供法定秘书；</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0" indent="-342900" algn="l" defTabSz="914400" rtl="0" eaLnBrk="1" latinLnBrk="0" hangingPunct="1">
                        <a:buFont typeface="+mj-lt"/>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注册地址：需要提供一个位于新加坡的注册地址，我司可提供该注册地址。</a:t>
                      </a:r>
                      <a:endParaRPr lang="en-US" altLang="zh-CN"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extLst>
                  <a:ext uri="{0D108BD9-81ED-4DB2-BD59-A6C34878D82A}">
                    <a16:rowId xmlns:a16="http://schemas.microsoft.com/office/drawing/2014/main" val="10004"/>
                  </a:ext>
                </a:extLst>
              </a:tr>
              <a:tr h="16336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solidFill>
                            <a:srgbClr val="000000"/>
                          </a:solidFill>
                        </a:defRPr>
                      </a:pPr>
                      <a:r>
                        <a:rPr lang="zh-CN" altLang="en-US" sz="1600" dirty="0">
                          <a:solidFill>
                            <a:srgbClr val="FFFFFF"/>
                          </a:solidFill>
                          <a:latin typeface="Arial" panose="020B0604020202020204" pitchFamily="34" charset="0"/>
                          <a:cs typeface="Arial" panose="020B0604020202020204" pitchFamily="34" charset="0"/>
                        </a:rPr>
                        <a:t>需提供资料</a:t>
                      </a: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FAFAF"/>
                    </a:solidFill>
                  </a:tcPr>
                </a:tc>
                <a:tc>
                  <a:txBody>
                    <a:bodyPr/>
                    <a:lstStyle/>
                    <a:p>
                      <a:pPr marL="0" indent="-342900" algn="l" defTabSz="914400" rtl="0" eaLnBrk="1" latinLnBrk="0" hangingPunct="1">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公司名；</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0" indent="-342900" algn="l" defTabSz="914400" rtl="0" eaLnBrk="1" latinLnBrk="0" hangingPunct="1">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股东持有股份数及对应款额；</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0" indent="-342900" algn="l" defTabSz="914400" rtl="0" eaLnBrk="1" latinLnBrk="0" hangingPunct="1">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董事，股东和重要控制人</a:t>
                      </a:r>
                      <a:r>
                        <a:rPr lang="en-US" altLang="zh-CN" sz="1400" kern="1200" dirty="0">
                          <a:solidFill>
                            <a:srgbClr val="504E4E"/>
                          </a:solidFill>
                          <a:latin typeface="Arial" panose="020B0604020202020204" pitchFamily="34" charset="0"/>
                          <a:ea typeface="+mn-ea"/>
                          <a:cs typeface="Arial" panose="020B0604020202020204" pitchFamily="34" charset="0"/>
                        </a:rPr>
                        <a:t>DD</a:t>
                      </a:r>
                      <a:r>
                        <a:rPr lang="zh-CN" altLang="en-US" sz="1400" kern="1200" dirty="0">
                          <a:solidFill>
                            <a:srgbClr val="504E4E"/>
                          </a:solidFill>
                          <a:latin typeface="Arial" panose="020B0604020202020204" pitchFamily="34" charset="0"/>
                          <a:ea typeface="+mn-ea"/>
                          <a:cs typeface="Arial" panose="020B0604020202020204" pitchFamily="34" charset="0"/>
                        </a:rPr>
                        <a:t>；</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0" indent="-342900" algn="l" defTabSz="914400" rtl="0" eaLnBrk="1" latinLnBrk="0" hangingPunct="1">
                        <a:buAutoNum type="arabicPeriod"/>
                        <a:defRPr sz="1800">
                          <a:solidFill>
                            <a:srgbClr val="000000"/>
                          </a:solidFill>
                        </a:defRPr>
                      </a:pPr>
                      <a:r>
                        <a:rPr lang="zh-CN" altLang="zh-CN" sz="1400" kern="1200" dirty="0">
                          <a:solidFill>
                            <a:srgbClr val="504E4E"/>
                          </a:solidFill>
                          <a:latin typeface="Arial" panose="020B0604020202020204" pitchFamily="34" charset="0"/>
                          <a:ea typeface="+mn-ea"/>
                          <a:cs typeface="Arial" panose="020B0604020202020204" pitchFamily="34" charset="0"/>
                        </a:rPr>
                        <a:t>业务性质</a:t>
                      </a:r>
                      <a:r>
                        <a:rPr lang="zh-CN" altLang="en-US" sz="1400" kern="1200" dirty="0">
                          <a:solidFill>
                            <a:srgbClr val="504E4E"/>
                          </a:solidFill>
                          <a:latin typeface="Arial" panose="020B0604020202020204" pitchFamily="34" charset="0"/>
                          <a:ea typeface="+mn-ea"/>
                          <a:cs typeface="Arial" panose="020B0604020202020204" pitchFamily="34" charset="0"/>
                        </a:rPr>
                        <a:t>，</a:t>
                      </a:r>
                      <a:r>
                        <a:rPr lang="zh-CN" altLang="zh-CN" sz="1400" kern="1200" dirty="0">
                          <a:solidFill>
                            <a:srgbClr val="504E4E"/>
                          </a:solidFill>
                          <a:latin typeface="Arial" panose="020B0604020202020204" pitchFamily="34" charset="0"/>
                          <a:ea typeface="+mn-ea"/>
                          <a:cs typeface="Arial" panose="020B0604020202020204" pitchFamily="34" charset="0"/>
                        </a:rPr>
                        <a:t>资金来源</a:t>
                      </a:r>
                      <a:r>
                        <a:rPr lang="zh-CN" altLang="en-US" sz="1400" kern="1200" dirty="0">
                          <a:solidFill>
                            <a:srgbClr val="504E4E"/>
                          </a:solidFill>
                          <a:latin typeface="Arial" panose="020B0604020202020204" pitchFamily="34" charset="0"/>
                          <a:ea typeface="+mn-ea"/>
                          <a:cs typeface="Arial" panose="020B0604020202020204" pitchFamily="34" charset="0"/>
                        </a:rPr>
                        <a:t>。</a:t>
                      </a:r>
                      <a:endParaRPr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342900" algn="l" defTabSz="914400" rtl="0" eaLnBrk="1" latinLnBrk="0" hangingPunct="1">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公司名；</a:t>
                      </a:r>
                    </a:p>
                    <a:p>
                      <a:pPr marL="0" indent="-342900" algn="l" defTabSz="914400" rtl="0" eaLnBrk="1" latinLnBrk="0" hangingPunct="1">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注册资金；</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0" marR="0" lvl="0" indent="-342900" algn="l" defTabSz="914400" rtl="0" eaLnBrk="1" fontAlgn="auto" latinLnBrk="0" hangingPunct="1">
                        <a:lnSpc>
                          <a:spcPct val="100000"/>
                        </a:lnSpc>
                        <a:spcBef>
                          <a:spcPts val="0"/>
                        </a:spcBef>
                        <a:spcAft>
                          <a:spcPts val="0"/>
                        </a:spcAft>
                        <a:buClrTx/>
                        <a:buSzTx/>
                        <a:buFontTx/>
                        <a:buAutoNum type="arabicPeriod"/>
                        <a:tabLst/>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股东持有股份数和款额；</a:t>
                      </a:r>
                    </a:p>
                    <a:p>
                      <a:pPr marL="0" indent="-342900" algn="l" defTabSz="914400" rtl="0" eaLnBrk="1" latinLnBrk="0" hangingPunct="1">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财务年度；</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0" indent="-342900" algn="l" defTabSz="914400" rtl="0" eaLnBrk="1" latinLnBrk="0" hangingPunct="1">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营业范围；</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0" indent="-342900" algn="l" defTabSz="914400" rtl="0" eaLnBrk="1" latinLnBrk="0" hangingPunct="1">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董事，股东和重要控制人</a:t>
                      </a:r>
                      <a:r>
                        <a:rPr lang="en-US" altLang="zh-CN" sz="1400" kern="1200" dirty="0">
                          <a:solidFill>
                            <a:srgbClr val="504E4E"/>
                          </a:solidFill>
                          <a:latin typeface="Arial" panose="020B0604020202020204" pitchFamily="34" charset="0"/>
                          <a:ea typeface="+mn-ea"/>
                          <a:cs typeface="Arial" panose="020B0604020202020204" pitchFamily="34" charset="0"/>
                        </a:rPr>
                        <a:t>DD</a:t>
                      </a:r>
                      <a:r>
                        <a:rPr lang="zh-CN" altLang="en-US" sz="1400" kern="1200" dirty="0">
                          <a:solidFill>
                            <a:srgbClr val="504E4E"/>
                          </a:solidFill>
                          <a:latin typeface="Arial" panose="020B0604020202020204" pitchFamily="34" charset="0"/>
                          <a:ea typeface="+mn-ea"/>
                          <a:cs typeface="Arial" panose="020B0604020202020204" pitchFamily="34" charset="0"/>
                        </a:rPr>
                        <a:t>。</a:t>
                      </a: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881088">
                <a:tc>
                  <a:txBody>
                    <a:bodyPr/>
                    <a:lstStyle/>
                    <a:p>
                      <a:pPr algn="l" defTabSz="914400">
                        <a:defRPr sz="1800">
                          <a:solidFill>
                            <a:srgbClr val="000000"/>
                          </a:solidFill>
                        </a:defRPr>
                      </a:pPr>
                      <a:r>
                        <a:rPr lang="zh-CN" altLang="en-US" sz="1600" dirty="0">
                          <a:solidFill>
                            <a:srgbClr val="FFFFFF"/>
                          </a:solidFill>
                          <a:latin typeface="Arial" panose="020B0604020202020204" pitchFamily="34" charset="0"/>
                          <a:cs typeface="Arial" panose="020B0604020202020204" pitchFamily="34" charset="0"/>
                        </a:rPr>
                        <a:t>注册后获得的文件</a:t>
                      </a:r>
                      <a:endParaRPr sz="1600" dirty="0">
                        <a:solidFill>
                          <a:srgbClr val="FFFFFF"/>
                        </a:solidFill>
                        <a:latin typeface="Arial" panose="020B0604020202020204" pitchFamily="34" charset="0"/>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FAFAF"/>
                    </a:solidFill>
                  </a:tcPr>
                </a:tc>
                <a:tc>
                  <a:txBody>
                    <a:bodyPr/>
                    <a:lstStyle/>
                    <a:p>
                      <a:pPr marL="342900" lvl="0" indent="-342900" algn="l" defTabSz="914400" rtl="0" eaLnBrk="1" latinLnBrk="0" hangingPunct="1">
                        <a:buFont typeface="+mj-lt"/>
                        <a:buAutoNum type="arabicPeriod"/>
                        <a:defRPr sz="1800">
                          <a:solidFill>
                            <a:srgbClr val="000000"/>
                          </a:solidFill>
                        </a:defRPr>
                      </a:pPr>
                      <a:endParaRPr lang="zh-CN" altLang="en-US" sz="1400" kern="1200" dirty="0">
                        <a:solidFill>
                          <a:srgbClr val="504E4E"/>
                        </a:solidFill>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Certificate of Incorporation </a:t>
                      </a:r>
                      <a:r>
                        <a:rPr lang="zh-CN" altLang="zh-CN" sz="1400" kern="1200" dirty="0">
                          <a:solidFill>
                            <a:srgbClr val="504E4E"/>
                          </a:solidFill>
                          <a:latin typeface="Arial" panose="020B0604020202020204" pitchFamily="34" charset="0"/>
                          <a:ea typeface="+mn-ea"/>
                          <a:cs typeface="Arial" panose="020B0604020202020204" pitchFamily="34" charset="0"/>
                        </a:rPr>
                        <a:t>公司注册证明书</a:t>
                      </a:r>
                      <a:r>
                        <a:rPr lang="zh-CN" altLang="en-US" sz="1400" kern="1200" dirty="0">
                          <a:solidFill>
                            <a:srgbClr val="504E4E"/>
                          </a:solidFill>
                          <a:latin typeface="Arial" panose="020B0604020202020204" pitchFamily="34" charset="0"/>
                          <a:ea typeface="+mn-ea"/>
                          <a:cs typeface="Arial" panose="020B0604020202020204" pitchFamily="34" charset="0"/>
                        </a:rPr>
                        <a:t>；</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Business Registration Certificate </a:t>
                      </a:r>
                      <a:r>
                        <a:rPr lang="zh-CN" altLang="zh-CN" sz="1400" kern="1200" dirty="0">
                          <a:solidFill>
                            <a:srgbClr val="504E4E"/>
                          </a:solidFill>
                          <a:latin typeface="Arial" panose="020B0604020202020204" pitchFamily="34" charset="0"/>
                          <a:ea typeface="+mn-ea"/>
                          <a:cs typeface="Arial" panose="020B0604020202020204" pitchFamily="34" charset="0"/>
                        </a:rPr>
                        <a:t>商业登记证</a:t>
                      </a:r>
                      <a:r>
                        <a:rPr lang="zh-CN" altLang="en-US" sz="1400" kern="1200" dirty="0">
                          <a:solidFill>
                            <a:srgbClr val="504E4E"/>
                          </a:solidFill>
                          <a:latin typeface="Arial" panose="020B0604020202020204" pitchFamily="34" charset="0"/>
                          <a:ea typeface="+mn-ea"/>
                          <a:cs typeface="Arial" panose="020B0604020202020204" pitchFamily="34" charset="0"/>
                        </a:rPr>
                        <a:t>；</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Filed NNC1 </a:t>
                      </a:r>
                      <a:r>
                        <a:rPr lang="zh-CN" altLang="zh-CN" sz="1400" kern="1200" dirty="0">
                          <a:solidFill>
                            <a:srgbClr val="504E4E"/>
                          </a:solidFill>
                          <a:latin typeface="Arial" panose="020B0604020202020204" pitchFamily="34" charset="0"/>
                          <a:ea typeface="+mn-ea"/>
                          <a:cs typeface="Arial" panose="020B0604020202020204" pitchFamily="34" charset="0"/>
                        </a:rPr>
                        <a:t>法团成立表格</a:t>
                      </a:r>
                      <a:r>
                        <a:rPr lang="zh-CN" altLang="en-US" sz="1400" kern="1200" dirty="0">
                          <a:solidFill>
                            <a:srgbClr val="504E4E"/>
                          </a:solidFill>
                          <a:latin typeface="Arial" panose="020B0604020202020204" pitchFamily="34" charset="0"/>
                          <a:ea typeface="+mn-ea"/>
                          <a:cs typeface="Arial" panose="020B0604020202020204" pitchFamily="34" charset="0"/>
                        </a:rPr>
                        <a:t>；</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Register of Member </a:t>
                      </a:r>
                      <a:r>
                        <a:rPr lang="zh-CN" altLang="zh-CN" sz="1400" kern="1200" dirty="0">
                          <a:solidFill>
                            <a:srgbClr val="504E4E"/>
                          </a:solidFill>
                          <a:latin typeface="Arial" panose="020B0604020202020204" pitchFamily="34" charset="0"/>
                          <a:ea typeface="+mn-ea"/>
                          <a:cs typeface="Arial" panose="020B0604020202020204" pitchFamily="34" charset="0"/>
                        </a:rPr>
                        <a:t>成员登记册</a:t>
                      </a:r>
                      <a:r>
                        <a:rPr lang="zh-CN" altLang="en-US" sz="1400" kern="1200" dirty="0">
                          <a:solidFill>
                            <a:srgbClr val="504E4E"/>
                          </a:solidFill>
                          <a:latin typeface="Arial" panose="020B0604020202020204" pitchFamily="34" charset="0"/>
                          <a:ea typeface="+mn-ea"/>
                          <a:cs typeface="Arial" panose="020B0604020202020204" pitchFamily="34" charset="0"/>
                        </a:rPr>
                        <a:t>；</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Register of Directors and Secretaries </a:t>
                      </a:r>
                      <a:r>
                        <a:rPr lang="zh-CN" altLang="zh-CN" sz="1400" kern="1200" dirty="0">
                          <a:solidFill>
                            <a:srgbClr val="504E4E"/>
                          </a:solidFill>
                          <a:latin typeface="Arial" panose="020B0604020202020204" pitchFamily="34" charset="0"/>
                          <a:ea typeface="+mn-ea"/>
                          <a:cs typeface="Arial" panose="020B0604020202020204" pitchFamily="34" charset="0"/>
                        </a:rPr>
                        <a:t>董事和秘书登记册</a:t>
                      </a:r>
                      <a:r>
                        <a:rPr lang="zh-CN" altLang="en-US" sz="1400" kern="1200" dirty="0">
                          <a:solidFill>
                            <a:srgbClr val="504E4E"/>
                          </a:solidFill>
                          <a:latin typeface="Arial" panose="020B0604020202020204" pitchFamily="34" charset="0"/>
                          <a:ea typeface="+mn-ea"/>
                          <a:cs typeface="Arial" panose="020B0604020202020204" pitchFamily="34" charset="0"/>
                        </a:rPr>
                        <a:t>；</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Register of Significant Controllers </a:t>
                      </a:r>
                      <a:r>
                        <a:rPr lang="zh-TW" altLang="zh-CN" sz="1400" kern="1200" dirty="0">
                          <a:solidFill>
                            <a:srgbClr val="504E4E"/>
                          </a:solidFill>
                          <a:latin typeface="Arial" panose="020B0604020202020204" pitchFamily="34" charset="0"/>
                          <a:ea typeface="+mn-ea"/>
                          <a:cs typeface="Arial" panose="020B0604020202020204" pitchFamily="34" charset="0"/>
                        </a:rPr>
                        <a:t>重要控制人</a:t>
                      </a:r>
                      <a:r>
                        <a:rPr lang="zh-CN" altLang="zh-CN" sz="1400" kern="1200" dirty="0">
                          <a:solidFill>
                            <a:srgbClr val="504E4E"/>
                          </a:solidFill>
                          <a:latin typeface="Arial" panose="020B0604020202020204" pitchFamily="34" charset="0"/>
                          <a:ea typeface="+mn-ea"/>
                          <a:cs typeface="Arial" panose="020B0604020202020204" pitchFamily="34" charset="0"/>
                        </a:rPr>
                        <a:t>登记册</a:t>
                      </a:r>
                      <a:r>
                        <a:rPr lang="zh-CN" altLang="en-US" sz="1400" kern="1200" dirty="0">
                          <a:solidFill>
                            <a:srgbClr val="504E4E"/>
                          </a:solidFill>
                          <a:latin typeface="Arial" panose="020B0604020202020204" pitchFamily="34" charset="0"/>
                          <a:ea typeface="+mn-ea"/>
                          <a:cs typeface="Arial" panose="020B0604020202020204" pitchFamily="34" charset="0"/>
                        </a:rPr>
                        <a:t>；</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First Director Resolutions </a:t>
                      </a:r>
                      <a:r>
                        <a:rPr lang="zh-CN" altLang="zh-CN" sz="1400" kern="1200" dirty="0">
                          <a:solidFill>
                            <a:srgbClr val="504E4E"/>
                          </a:solidFill>
                          <a:latin typeface="Arial" panose="020B0604020202020204" pitchFamily="34" charset="0"/>
                          <a:ea typeface="+mn-ea"/>
                          <a:cs typeface="Arial" panose="020B0604020202020204" pitchFamily="34" charset="0"/>
                        </a:rPr>
                        <a:t>首次董事会会议</a:t>
                      </a:r>
                      <a:r>
                        <a:rPr lang="en-US" altLang="zh-CN" sz="1400" kern="1200" dirty="0">
                          <a:solidFill>
                            <a:srgbClr val="504E4E"/>
                          </a:solidFill>
                          <a:latin typeface="Arial" panose="020B0604020202020204" pitchFamily="34" charset="0"/>
                          <a:ea typeface="+mn-ea"/>
                          <a:cs typeface="Arial" panose="020B0604020202020204" pitchFamily="34" charset="0"/>
                        </a:rPr>
                        <a:t>(</a:t>
                      </a:r>
                      <a:r>
                        <a:rPr lang="zh-CN" altLang="zh-CN" sz="1400" kern="1200" dirty="0">
                          <a:solidFill>
                            <a:srgbClr val="504E4E"/>
                          </a:solidFill>
                          <a:latin typeface="Arial" panose="020B0604020202020204" pitchFamily="34" charset="0"/>
                          <a:ea typeface="+mn-ea"/>
                          <a:cs typeface="Arial" panose="020B0604020202020204" pitchFamily="34" charset="0"/>
                        </a:rPr>
                        <a:t>书面决议</a:t>
                      </a:r>
                      <a:r>
                        <a:rPr lang="en-US" altLang="zh-CN" sz="1400" kern="1200" dirty="0">
                          <a:solidFill>
                            <a:srgbClr val="504E4E"/>
                          </a:solidFill>
                          <a:latin typeface="Arial" panose="020B0604020202020204" pitchFamily="34" charset="0"/>
                          <a:ea typeface="+mn-ea"/>
                          <a:cs typeface="Arial" panose="020B0604020202020204" pitchFamily="34" charset="0"/>
                        </a:rPr>
                        <a:t>)</a:t>
                      </a:r>
                      <a:r>
                        <a:rPr lang="zh-CN" altLang="en-US" sz="1400" kern="1200" dirty="0">
                          <a:solidFill>
                            <a:srgbClr val="504E4E"/>
                          </a:solidFill>
                          <a:latin typeface="Arial" panose="020B0604020202020204" pitchFamily="34" charset="0"/>
                          <a:ea typeface="+mn-ea"/>
                          <a:cs typeface="Arial" panose="020B0604020202020204" pitchFamily="34" charset="0"/>
                        </a:rPr>
                        <a:t>；</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Appointment of First Director </a:t>
                      </a:r>
                      <a:r>
                        <a:rPr lang="zh-CN" altLang="zh-CN" sz="1400" kern="1200" dirty="0">
                          <a:solidFill>
                            <a:srgbClr val="504E4E"/>
                          </a:solidFill>
                          <a:latin typeface="Arial" panose="020B0604020202020204" pitchFamily="34" charset="0"/>
                          <a:ea typeface="+mn-ea"/>
                          <a:cs typeface="Arial" panose="020B0604020202020204" pitchFamily="34" charset="0"/>
                        </a:rPr>
                        <a:t>创办成员委任首任董事</a:t>
                      </a:r>
                      <a:r>
                        <a:rPr lang="zh-CN" altLang="en-US" sz="1400" kern="1200" dirty="0">
                          <a:solidFill>
                            <a:srgbClr val="504E4E"/>
                          </a:solidFill>
                          <a:latin typeface="Arial" panose="020B0604020202020204" pitchFamily="34" charset="0"/>
                          <a:ea typeface="+mn-ea"/>
                          <a:cs typeface="Arial" panose="020B0604020202020204" pitchFamily="34" charset="0"/>
                        </a:rPr>
                        <a:t>；</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Share Certificate </a:t>
                      </a:r>
                      <a:r>
                        <a:rPr lang="zh-CN" altLang="zh-CN" sz="1400" kern="1200" dirty="0">
                          <a:solidFill>
                            <a:srgbClr val="504E4E"/>
                          </a:solidFill>
                          <a:latin typeface="Arial" panose="020B0604020202020204" pitchFamily="34" charset="0"/>
                          <a:ea typeface="+mn-ea"/>
                          <a:cs typeface="Arial" panose="020B0604020202020204" pitchFamily="34" charset="0"/>
                        </a:rPr>
                        <a:t>股票</a:t>
                      </a:r>
                      <a:r>
                        <a:rPr lang="zh-CN" altLang="en-US" sz="1400" kern="1200" dirty="0">
                          <a:solidFill>
                            <a:srgbClr val="504E4E"/>
                          </a:solidFill>
                          <a:latin typeface="Arial" panose="020B0604020202020204" pitchFamily="34" charset="0"/>
                          <a:ea typeface="+mn-ea"/>
                          <a:cs typeface="Arial" panose="020B0604020202020204" pitchFamily="34" charset="0"/>
                        </a:rPr>
                        <a:t>证书；</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Articles of Association </a:t>
                      </a:r>
                      <a:r>
                        <a:rPr lang="zh-CN" altLang="zh-CN" sz="1400" kern="1200" dirty="0">
                          <a:solidFill>
                            <a:srgbClr val="504E4E"/>
                          </a:solidFill>
                          <a:latin typeface="Arial" panose="020B0604020202020204" pitchFamily="34" charset="0"/>
                          <a:ea typeface="+mn-ea"/>
                          <a:cs typeface="Arial" panose="020B0604020202020204" pitchFamily="34" charset="0"/>
                        </a:rPr>
                        <a:t>组织章程细则</a:t>
                      </a:r>
                      <a:r>
                        <a:rPr lang="zh-CN" altLang="en-US" sz="1400" kern="1200" dirty="0">
                          <a:solidFill>
                            <a:srgbClr val="504E4E"/>
                          </a:solidFill>
                          <a:latin typeface="Arial" panose="020B0604020202020204" pitchFamily="34" charset="0"/>
                          <a:ea typeface="+mn-ea"/>
                          <a:cs typeface="Arial" panose="020B0604020202020204" pitchFamily="34" charset="0"/>
                        </a:rPr>
                        <a:t>；</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Company Chop, small circle chop &amp; Seal </a:t>
                      </a:r>
                      <a:r>
                        <a:rPr lang="zh-CN" altLang="zh-CN" sz="1400" kern="1200" dirty="0">
                          <a:solidFill>
                            <a:srgbClr val="504E4E"/>
                          </a:solidFill>
                          <a:latin typeface="Arial" panose="020B0604020202020204" pitchFamily="34" charset="0"/>
                          <a:ea typeface="+mn-ea"/>
                          <a:cs typeface="Arial" panose="020B0604020202020204" pitchFamily="34" charset="0"/>
                        </a:rPr>
                        <a:t>公司签字章，小圆章和钢印</a:t>
                      </a:r>
                      <a:endParaRPr lang="en-US" altLang="zh-CN"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tc>
                  <a:txBody>
                    <a:bodyPr/>
                    <a:lstStyle/>
                    <a:p>
                      <a:pPr marL="342900" indent="-342900" algn="l" defTabSz="914400" rtl="0" eaLnBrk="1" latinLnBrk="0" hangingPunct="1">
                        <a:buFont typeface="+mj-lt"/>
                        <a:buAutoNum type="arabicPeriod"/>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Certificate Confirming Incorporation of Company</a:t>
                      </a:r>
                      <a:r>
                        <a:rPr lang="zh-CN" altLang="en-US" sz="1400" kern="1200" dirty="0">
                          <a:solidFill>
                            <a:srgbClr val="504E4E"/>
                          </a:solidFill>
                          <a:latin typeface="Arial" panose="020B0604020202020204" pitchFamily="34" charset="0"/>
                          <a:ea typeface="+mn-ea"/>
                          <a:cs typeface="Arial" panose="020B0604020202020204" pitchFamily="34" charset="0"/>
                        </a:rPr>
                        <a:t>确定成立公司证书；</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rtl="0" eaLnBrk="1" latinLnBrk="0" hangingPunct="1">
                        <a:buFont typeface="+mj-lt"/>
                        <a:buAutoNum type="arabicPeriod"/>
                        <a:defRPr sz="1800">
                          <a:solidFill>
                            <a:srgbClr val="000000"/>
                          </a:solidFill>
                        </a:defRPr>
                      </a:pPr>
                      <a:r>
                        <a:rPr lang="en-US" altLang="zh-CN" sz="1400" kern="1200" dirty="0" err="1">
                          <a:solidFill>
                            <a:srgbClr val="504E4E"/>
                          </a:solidFill>
                          <a:latin typeface="Arial" panose="020B0604020202020204" pitchFamily="34" charset="0"/>
                          <a:ea typeface="+mn-ea"/>
                          <a:cs typeface="Arial" panose="020B0604020202020204" pitchFamily="34" charset="0"/>
                        </a:rPr>
                        <a:t>Bizfile</a:t>
                      </a:r>
                      <a:r>
                        <a:rPr lang="zh-CN" altLang="en-US" sz="1400" kern="1200" dirty="0">
                          <a:solidFill>
                            <a:srgbClr val="504E4E"/>
                          </a:solidFill>
                          <a:latin typeface="Arial" panose="020B0604020202020204" pitchFamily="34" charset="0"/>
                          <a:ea typeface="+mn-ea"/>
                          <a:cs typeface="Arial" panose="020B0604020202020204" pitchFamily="34" charset="0"/>
                        </a:rPr>
                        <a:t>公司注册信息；</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rtl="0" eaLnBrk="1" latinLnBrk="0" hangingPunct="1">
                        <a:buFont typeface="+mj-lt"/>
                        <a:buAutoNum type="arabicPeriod"/>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Constitution </a:t>
                      </a:r>
                      <a:r>
                        <a:rPr lang="zh-CN" altLang="en-US" sz="1400" kern="1200" dirty="0">
                          <a:solidFill>
                            <a:srgbClr val="504E4E"/>
                          </a:solidFill>
                          <a:latin typeface="Arial" panose="020B0604020202020204" pitchFamily="34" charset="0"/>
                          <a:ea typeface="+mn-ea"/>
                          <a:cs typeface="Arial" panose="020B0604020202020204" pitchFamily="34" charset="0"/>
                        </a:rPr>
                        <a:t>章程；</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rtl="0" eaLnBrk="1" latinLnBrk="0" hangingPunct="1">
                        <a:buFont typeface="+mj-lt"/>
                        <a:buAutoNum type="arabicPeriod"/>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Share certificate </a:t>
                      </a:r>
                      <a:r>
                        <a:rPr lang="zh-CN" altLang="zh-CN" sz="1400" kern="1200" dirty="0">
                          <a:solidFill>
                            <a:srgbClr val="504E4E"/>
                          </a:solidFill>
                          <a:latin typeface="Arial" panose="020B0604020202020204" pitchFamily="34" charset="0"/>
                          <a:ea typeface="+mn-ea"/>
                          <a:cs typeface="Arial" panose="020B0604020202020204" pitchFamily="34" charset="0"/>
                        </a:rPr>
                        <a:t>股票</a:t>
                      </a:r>
                      <a:r>
                        <a:rPr lang="zh-CN" altLang="en-US" sz="1400" kern="1200" dirty="0">
                          <a:solidFill>
                            <a:srgbClr val="504E4E"/>
                          </a:solidFill>
                          <a:latin typeface="Arial" panose="020B0604020202020204" pitchFamily="34" charset="0"/>
                          <a:ea typeface="+mn-ea"/>
                          <a:cs typeface="Arial" panose="020B0604020202020204" pitchFamily="34" charset="0"/>
                        </a:rPr>
                        <a:t>证书；</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rtl="0" eaLnBrk="1" latinLnBrk="0" hangingPunct="1">
                        <a:buFont typeface="+mj-lt"/>
                        <a:buAutoNum type="arabicPeriod"/>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First Board Resolution</a:t>
                      </a:r>
                      <a:r>
                        <a:rPr lang="zh-CN" altLang="zh-CN" sz="1400" kern="1200" dirty="0">
                          <a:solidFill>
                            <a:srgbClr val="504E4E"/>
                          </a:solidFill>
                          <a:latin typeface="Arial" panose="020B0604020202020204" pitchFamily="34" charset="0"/>
                          <a:ea typeface="+mn-ea"/>
                          <a:cs typeface="Arial" panose="020B0604020202020204" pitchFamily="34" charset="0"/>
                        </a:rPr>
                        <a:t>首次董事会会议</a:t>
                      </a:r>
                      <a:r>
                        <a:rPr lang="zh-CN" altLang="en-US" sz="1400" kern="1200" dirty="0">
                          <a:solidFill>
                            <a:srgbClr val="504E4E"/>
                          </a:solidFill>
                          <a:latin typeface="Arial" panose="020B0604020202020204" pitchFamily="34" charset="0"/>
                          <a:ea typeface="+mn-ea"/>
                          <a:cs typeface="Arial" panose="020B0604020202020204" pitchFamily="34" charset="0"/>
                        </a:rPr>
                        <a:t>；</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rtl="0" eaLnBrk="1" latinLnBrk="0" hangingPunct="1">
                        <a:buFont typeface="+mj-lt"/>
                        <a:buAutoNum type="arabicPeriod"/>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Form 45 </a:t>
                      </a:r>
                      <a:r>
                        <a:rPr lang="zh-CN" altLang="en-US" sz="1400" kern="1200" dirty="0">
                          <a:solidFill>
                            <a:srgbClr val="504E4E"/>
                          </a:solidFill>
                          <a:latin typeface="Arial" panose="020B0604020202020204" pitchFamily="34" charset="0"/>
                          <a:ea typeface="+mn-ea"/>
                          <a:cs typeface="Arial" panose="020B0604020202020204" pitchFamily="34" charset="0"/>
                        </a:rPr>
                        <a:t>表格</a:t>
                      </a:r>
                      <a:r>
                        <a:rPr lang="en-US" altLang="zh-CN" sz="1400" kern="1200" dirty="0">
                          <a:solidFill>
                            <a:srgbClr val="504E4E"/>
                          </a:solidFill>
                          <a:latin typeface="Arial" panose="020B0604020202020204" pitchFamily="34" charset="0"/>
                          <a:ea typeface="+mn-ea"/>
                          <a:cs typeface="Arial" panose="020B0604020202020204" pitchFamily="34" charset="0"/>
                        </a:rPr>
                        <a:t>45</a:t>
                      </a:r>
                      <a:r>
                        <a:rPr lang="zh-CN" altLang="en-US" sz="1400" kern="1200" dirty="0">
                          <a:solidFill>
                            <a:srgbClr val="504E4E"/>
                          </a:solidFill>
                          <a:latin typeface="Arial" panose="020B0604020202020204" pitchFamily="34" charset="0"/>
                          <a:ea typeface="+mn-ea"/>
                          <a:cs typeface="Arial" panose="020B0604020202020204" pitchFamily="34" charset="0"/>
                        </a:rPr>
                        <a:t>；</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rtl="0" eaLnBrk="1" latinLnBrk="0" hangingPunct="1">
                        <a:buFont typeface="+mj-lt"/>
                        <a:buAutoNum type="arabicPeriod"/>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Engagement  </a:t>
                      </a:r>
                      <a:r>
                        <a:rPr lang="zh-CN" altLang="en-US" sz="1400" kern="1200" dirty="0">
                          <a:solidFill>
                            <a:srgbClr val="504E4E"/>
                          </a:solidFill>
                          <a:latin typeface="Arial" panose="020B0604020202020204" pitchFamily="34" charset="0"/>
                          <a:ea typeface="+mn-ea"/>
                          <a:cs typeface="Arial" panose="020B0604020202020204" pitchFamily="34" charset="0"/>
                        </a:rPr>
                        <a:t>秘书委任函；</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rtl="0" eaLnBrk="1" latinLnBrk="0" hangingPunct="1">
                        <a:buFont typeface="+mj-lt"/>
                        <a:buAutoNum type="arabicPeriod"/>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Company Chop, small circle chop </a:t>
                      </a:r>
                      <a:r>
                        <a:rPr lang="zh-CN" altLang="zh-CN" sz="1400" kern="1200" dirty="0">
                          <a:solidFill>
                            <a:srgbClr val="504E4E"/>
                          </a:solidFill>
                          <a:latin typeface="Arial" panose="020B0604020202020204" pitchFamily="34" charset="0"/>
                          <a:ea typeface="+mn-ea"/>
                          <a:cs typeface="Arial" panose="020B0604020202020204" pitchFamily="34" charset="0"/>
                        </a:rPr>
                        <a:t>公司签字章，小圆章</a:t>
                      </a: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extLst>
                  <a:ext uri="{0D108BD9-81ED-4DB2-BD59-A6C34878D82A}">
                    <a16:rowId xmlns:a16="http://schemas.microsoft.com/office/drawing/2014/main" val="10006"/>
                  </a:ext>
                </a:extLst>
              </a:tr>
            </a:tbl>
          </a:graphicData>
        </a:graphic>
      </p:graphicFrame>
      <p:sp>
        <p:nvSpPr>
          <p:cNvPr id="1452" name="/ table slide"/>
          <p:cNvSpPr txBox="1">
            <a:spLocks noGrp="1"/>
          </p:cNvSpPr>
          <p:nvPr>
            <p:ph type="ctrTitle" idx="4294967295"/>
          </p:nvPr>
        </p:nvSpPr>
        <p:spPr>
          <a:xfrm>
            <a:off x="820275" y="1952734"/>
            <a:ext cx="4566371" cy="599447"/>
          </a:xfrm>
          <a:prstGeom prst="rect">
            <a:avLst/>
          </a:prstGeom>
        </p:spPr>
        <p:txBody>
          <a:bodyPr anchor="t">
            <a:normAutofit fontScale="90000"/>
          </a:bodyPr>
          <a:lstStyle>
            <a:lvl1pPr>
              <a:lnSpc>
                <a:spcPct val="80000"/>
              </a:lnSpc>
              <a:defRPr sz="3600" i="1" cap="none" spc="0">
                <a:solidFill>
                  <a:srgbClr val="AFAFAF"/>
                </a:solidFill>
              </a:defRPr>
            </a:lvl1pPr>
          </a:lstStyle>
          <a:p>
            <a:r>
              <a:rPr lang="zh-CN" altLang="en-US" dirty="0">
                <a:latin typeface="Arial" panose="020B0604020202020204" pitchFamily="34" charset="0"/>
                <a:cs typeface="Arial" panose="020B0604020202020204" pitchFamily="34" charset="0"/>
              </a:rPr>
              <a:t>离在岸属地公司一览表</a:t>
            </a:r>
            <a:endParaRPr dirty="0">
              <a:latin typeface="Arial" panose="020B0604020202020204" pitchFamily="34" charset="0"/>
              <a:cs typeface="Arial" panose="020B0604020202020204" pitchFamily="34" charset="0"/>
            </a:endParaRPr>
          </a:p>
        </p:txBody>
      </p:sp>
      <p:sp>
        <p:nvSpPr>
          <p:cNvPr id="15" name="矩形"/>
          <p:cNvSpPr/>
          <p:nvPr/>
        </p:nvSpPr>
        <p:spPr>
          <a:xfrm>
            <a:off x="-2" y="-2"/>
            <a:ext cx="24384000" cy="1041481"/>
          </a:xfrm>
          <a:prstGeom prst="rect">
            <a:avLst/>
          </a:prstGeom>
          <a:solidFill>
            <a:schemeClr val="bg1">
              <a:lumMod val="85000"/>
            </a:schemeClr>
          </a:solidFill>
          <a:ln w="12700">
            <a:miter lim="400000"/>
          </a:ln>
        </p:spPr>
        <p:txBody>
          <a:bodyPr lIns="38100" tIns="38100" rIns="38100" bIns="38100" anchor="ctr"/>
          <a:lstStyle/>
          <a:p>
            <a:pPr>
              <a:lnSpc>
                <a:spcPct val="100000"/>
              </a:lnSpc>
              <a:defRPr sz="3000" b="1" i="0" spc="-90">
                <a:solidFill>
                  <a:srgbClr val="FFFFFF"/>
                </a:solidFill>
              </a:defRPr>
            </a:pPr>
            <a:endParaRPr sz="3000"/>
          </a:p>
        </p:txBody>
      </p:sp>
      <p:pic>
        <p:nvPicPr>
          <p:cNvPr id="16" name="图片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92615" y="204731"/>
            <a:ext cx="1414265" cy="573564"/>
          </a:xfrm>
          <a:prstGeom prst="rect">
            <a:avLst/>
          </a:prstGeom>
        </p:spPr>
      </p:pic>
      <p:sp>
        <p:nvSpPr>
          <p:cNvPr id="17" name="三角形"/>
          <p:cNvSpPr/>
          <p:nvPr/>
        </p:nvSpPr>
        <p:spPr>
          <a:xfrm rot="2700000" flipH="1">
            <a:off x="11173126" y="-1068229"/>
            <a:ext cx="2136457" cy="213645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0" y="0"/>
                </a:lnTo>
                <a:close/>
              </a:path>
            </a:pathLst>
          </a:custGeom>
          <a:solidFill>
            <a:srgbClr val="B39B77"/>
          </a:solidFill>
          <a:ln w="12700">
            <a:miter lim="400000"/>
          </a:ln>
          <a:effectLst>
            <a:outerShdw blurRad="50800" dist="38100" dir="2700000" algn="tl" rotWithShape="0">
              <a:prstClr val="black">
                <a:alpha val="40000"/>
              </a:prstClr>
            </a:outerShdw>
          </a:effectLst>
        </p:spPr>
        <p:txBody>
          <a:bodyPr lIns="38100" tIns="38100" rIns="38100" bIns="38100" anchor="ctr"/>
          <a:lstStyle/>
          <a:p>
            <a:pPr>
              <a:lnSpc>
                <a:spcPct val="100000"/>
              </a:lnSpc>
              <a:defRPr sz="3000" b="1" i="0" spc="-90">
                <a:solidFill>
                  <a:srgbClr val="FFFFFF"/>
                </a:solidFill>
              </a:defRPr>
            </a:pPr>
            <a:endParaRPr sz="3000"/>
          </a:p>
        </p:txBody>
      </p:sp>
      <p:sp>
        <p:nvSpPr>
          <p:cNvPr id="18" name="SLIDE"/>
          <p:cNvSpPr txBox="1"/>
          <p:nvPr/>
        </p:nvSpPr>
        <p:spPr>
          <a:xfrm>
            <a:off x="12022906" y="185681"/>
            <a:ext cx="464872" cy="205184"/>
          </a:xfrm>
          <a:prstGeom prst="rect">
            <a:avLst/>
          </a:prstGeom>
          <a:ln w="12700">
            <a:miter lim="400000"/>
          </a:ln>
          <a:extLst>
            <a:ext uri="{C572A759-6A51-4108-AA02-DFA0A04FC94B}">
              <ma14:wrappingTextBoxFlag xmlns:ma14="http://schemas.microsoft.com/office/mac/drawingml/2011/main" xmlns="" val="1"/>
            </a:ext>
          </a:extLst>
        </p:spPr>
        <p:txBody>
          <a:bodyPr wrap="none" lIns="25400" tIns="25400" rIns="25400" bIns="25400" anchor="ctr">
            <a:spAutoFit/>
          </a:bodyPr>
          <a:lstStyle>
            <a:lvl1pPr algn="ctr">
              <a:lnSpc>
                <a:spcPct val="100000"/>
              </a:lnSpc>
              <a:defRPr sz="2000" b="1" i="0" cap="all" spc="100">
                <a:solidFill>
                  <a:srgbClr val="FFFFFF"/>
                </a:solidFill>
              </a:defRPr>
            </a:lvl1pPr>
          </a:lstStyle>
          <a:p>
            <a:r>
              <a:rPr lang="en-US" sz="1000" dirty="0">
                <a:latin typeface="Arial" panose="020B0604020202020204" pitchFamily="34" charset="0"/>
                <a:cs typeface="Arial" panose="020B0604020202020204" pitchFamily="34" charset="0"/>
              </a:rPr>
              <a:t>page</a:t>
            </a:r>
            <a:endParaRPr sz="1000" dirty="0">
              <a:latin typeface="Arial" panose="020B0604020202020204" pitchFamily="34" charset="0"/>
              <a:cs typeface="Arial" panose="020B0604020202020204" pitchFamily="34" charset="0"/>
            </a:endParaRPr>
          </a:p>
        </p:txBody>
      </p:sp>
      <p:sp>
        <p:nvSpPr>
          <p:cNvPr id="19" name="幻灯片编号"/>
          <p:cNvSpPr txBox="1">
            <a:spLocks/>
          </p:cNvSpPr>
          <p:nvPr/>
        </p:nvSpPr>
        <p:spPr>
          <a:xfrm>
            <a:off x="12073013" y="468036"/>
            <a:ext cx="269045" cy="279401"/>
          </a:xfrm>
          <a:prstGeom prst="rect">
            <a:avLst/>
          </a:prstGeom>
          <a:extLst>
            <a:ext uri="{C572A759-6A51-4108-AA02-DFA0A04FC94B}">
              <ma14:wrappingTextBoxFlag xmlns:ma14="http://schemas.microsoft.com/office/mac/drawingml/2011/main" xmlns="" val="1"/>
            </a:ext>
          </a:extLst>
        </p:spPr>
        <p:txBody>
          <a:bodyPr vert="horz" lIns="91440" tIns="45720" rIns="91440" bIns="45720" rtlCol="0" anchor="ctr"/>
          <a:lstStyle>
            <a:defPPr>
              <a:defRPr lang="zh-CN"/>
            </a:defPPr>
            <a:lvl1pPr marL="0" algn="r" defTabSz="1828800" rtl="0" eaLnBrk="1" latinLnBrk="0" hangingPunct="1">
              <a:defRPr sz="2400" kern="1200">
                <a:solidFill>
                  <a:schemeClr val="tx1">
                    <a:tint val="75000"/>
                  </a:schemeClr>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a:lstStyle>
          <a:p>
            <a:r>
              <a:rPr lang="en-US" altLang="zh-CN" sz="3200" dirty="0">
                <a:solidFill>
                  <a:schemeClr val="bg1"/>
                </a:solidFill>
                <a:latin typeface="Arial" panose="020B0604020202020204" pitchFamily="34" charset="0"/>
                <a:cs typeface="Arial" panose="020B0604020202020204" pitchFamily="34" charset="0"/>
              </a:rPr>
              <a:t>3</a:t>
            </a:r>
            <a:endParaRPr lang="zh-CN" altLang="en-US" sz="3200" dirty="0">
              <a:solidFill>
                <a:schemeClr val="bg1"/>
              </a:solidFill>
              <a:latin typeface="Arial" panose="020B0604020202020204" pitchFamily="34" charset="0"/>
              <a:cs typeface="Arial" panose="020B0604020202020204" pitchFamily="34" charset="0"/>
            </a:endParaRPr>
          </a:p>
        </p:txBody>
      </p:sp>
      <p:sp>
        <p:nvSpPr>
          <p:cNvPr id="20" name="/ introduction section"/>
          <p:cNvSpPr txBox="1"/>
          <p:nvPr/>
        </p:nvSpPr>
        <p:spPr>
          <a:xfrm>
            <a:off x="1788493" y="390865"/>
            <a:ext cx="6377240" cy="4337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r"/>
          </a:lstStyle>
          <a:p>
            <a:pPr algn="l"/>
            <a:r>
              <a:rPr lang="en-US" sz="1800" dirty="0">
                <a:latin typeface="Arial" panose="020B0604020202020204" pitchFamily="34" charset="0"/>
                <a:ea typeface="方正兰亭黑_GBK" panose="02000000000000000000" pitchFamily="2" charset="-122"/>
                <a:cs typeface="Arial" panose="020B0604020202020204" pitchFamily="34" charset="0"/>
              </a:rPr>
              <a:t>Global Legal ，Commercial &amp; Wealth Services</a:t>
            </a:r>
          </a:p>
        </p:txBody>
      </p:sp>
    </p:spTree>
    <p:extLst>
      <p:ext uri="{BB962C8B-B14F-4D97-AF65-F5344CB8AC3E}">
        <p14:creationId xmlns:p14="http://schemas.microsoft.com/office/powerpoint/2010/main" val="3793698046"/>
      </p:ext>
    </p:extLst>
  </p:cSld>
  <p:clrMapOvr>
    <a:masterClrMapping/>
  </p:clrMapOvr>
  <mc:AlternateContent xmlns:mc="http://schemas.openxmlformats.org/markup-compatibility/2006" xmlns:p14="http://schemas.microsoft.com/office/powerpoint/2010/main">
    <mc:Choice Requires="p14">
      <p:transition spd="slow" p14:dur="1500">
        <p14:prism dir="r" isContent="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图片 18">
            <a:extLst>
              <a:ext uri="{FF2B5EF4-FFF2-40B4-BE49-F238E27FC236}">
                <a16:creationId xmlns:a16="http://schemas.microsoft.com/office/drawing/2014/main" id="{9A017E2E-BDB2-4FBE-B3C6-2DB30C1500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4384000" cy="13716000"/>
          </a:xfrm>
          <a:prstGeom prst="rect">
            <a:avLst/>
          </a:prstGeom>
        </p:spPr>
      </p:pic>
      <p:sp>
        <p:nvSpPr>
          <p:cNvPr id="15" name="/ introduction section">
            <a:extLst>
              <a:ext uri="{FF2B5EF4-FFF2-40B4-BE49-F238E27FC236}">
                <a16:creationId xmlns:a16="http://schemas.microsoft.com/office/drawing/2014/main" id="{EC1D200F-7F5A-49F6-A9A3-45B1D7EDA54B}"/>
              </a:ext>
            </a:extLst>
          </p:cNvPr>
          <p:cNvSpPr txBox="1"/>
          <p:nvPr/>
        </p:nvSpPr>
        <p:spPr>
          <a:xfrm>
            <a:off x="2546262" y="12872530"/>
            <a:ext cx="3473738" cy="294498"/>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r"/>
          </a:lstStyle>
          <a:p>
            <a:pPr algn="l"/>
            <a:r>
              <a:rPr lang="en-US" altLang="zh-CN" sz="2200" dirty="0">
                <a:latin typeface="方正兰亭黑_GBK" panose="02000000000000000000" pitchFamily="2" charset="-122"/>
                <a:ea typeface="方正兰亭黑_GBK" panose="02000000000000000000" pitchFamily="2" charset="-122"/>
              </a:rPr>
              <a:t>UI GROUP   </a:t>
            </a:r>
            <a:r>
              <a:rPr lang="zh-CN" altLang="en-US" sz="2200" dirty="0">
                <a:latin typeface="方正兰亭黑_GBK" panose="02000000000000000000" pitchFamily="2" charset="-122"/>
                <a:ea typeface="方正兰亭黑_GBK" panose="02000000000000000000" pitchFamily="2" charset="-122"/>
              </a:rPr>
              <a:t>汇 智 集 团</a:t>
            </a:r>
            <a:endParaRPr sz="2200" dirty="0">
              <a:latin typeface="方正兰亭黑_GBK" panose="02000000000000000000" pitchFamily="2" charset="-122"/>
              <a:ea typeface="方正兰亭黑_GBK" panose="02000000000000000000" pitchFamily="2" charset="-122"/>
            </a:endParaRPr>
          </a:p>
        </p:txBody>
      </p:sp>
      <p:sp>
        <p:nvSpPr>
          <p:cNvPr id="16" name="Picture Placeholder 2">
            <a:extLst>
              <a:ext uri="{FF2B5EF4-FFF2-40B4-BE49-F238E27FC236}">
                <a16:creationId xmlns:a16="http://schemas.microsoft.com/office/drawing/2014/main" id="{01BF1424-3E10-4F93-8139-50617EF60FFC}"/>
              </a:ext>
            </a:extLst>
          </p:cNvPr>
          <p:cNvSpPr txBox="1">
            <a:spLocks/>
          </p:cNvSpPr>
          <p:nvPr/>
        </p:nvSpPr>
        <p:spPr>
          <a:xfrm>
            <a:off x="2479453" y="13445207"/>
            <a:ext cx="3185851" cy="270793"/>
          </a:xfrm>
          <a:prstGeom prst="rect">
            <a:avLst/>
          </a:prstGeom>
          <a:solidFill>
            <a:srgbClr val="B39B77"/>
          </a:solidFill>
          <a:effectLst/>
        </p:spPr>
        <p:txBody>
          <a:bodyPr anchor="ctr"/>
          <a:lstStyle>
            <a:lvl1pPr marL="0" indent="0" algn="ctr" defTabSz="914400" rtl="0" eaLnBrk="1" latinLnBrk="0" hangingPunct="1">
              <a:lnSpc>
                <a:spcPct val="90000"/>
              </a:lnSpc>
              <a:spcBef>
                <a:spcPts val="1000"/>
              </a:spcBef>
              <a:buFont typeface="Arial"/>
              <a:buNone/>
              <a:defRPr sz="1600" b="0" i="0" kern="1200">
                <a:solidFill>
                  <a:schemeClr val="tx1"/>
                </a:solidFill>
                <a:latin typeface="Source Sans Pro" charset="0"/>
                <a:ea typeface="Source Sans Pro" charset="0"/>
                <a:cs typeface="Source Sans Pro"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sz="3200">
              <a:solidFill>
                <a:srgbClr val="B39B77"/>
              </a:solidFill>
            </a:endParaRPr>
          </a:p>
        </p:txBody>
      </p:sp>
      <p:cxnSp>
        <p:nvCxnSpPr>
          <p:cNvPr id="17" name="Straight Connector 18">
            <a:extLst>
              <a:ext uri="{FF2B5EF4-FFF2-40B4-BE49-F238E27FC236}">
                <a16:creationId xmlns:a16="http://schemas.microsoft.com/office/drawing/2014/main" id="{F40D912A-C459-4FC7-BD5B-31356E96C04C}"/>
              </a:ext>
            </a:extLst>
          </p:cNvPr>
          <p:cNvCxnSpPr/>
          <p:nvPr/>
        </p:nvCxnSpPr>
        <p:spPr>
          <a:xfrm>
            <a:off x="17771372" y="0"/>
            <a:ext cx="0" cy="2535130"/>
          </a:xfrm>
          <a:prstGeom prst="line">
            <a:avLst/>
          </a:prstGeom>
          <a:ln w="38100">
            <a:solidFill>
              <a:srgbClr val="B39B77"/>
            </a:solidFill>
          </a:ln>
        </p:spPr>
        <p:style>
          <a:lnRef idx="1">
            <a:schemeClr val="accent1"/>
          </a:lnRef>
          <a:fillRef idx="0">
            <a:schemeClr val="accent1"/>
          </a:fillRef>
          <a:effectRef idx="0">
            <a:schemeClr val="accent1"/>
          </a:effectRef>
          <a:fontRef idx="minor">
            <a:schemeClr val="tx1"/>
          </a:fontRef>
        </p:style>
      </p:cxnSp>
      <p:sp>
        <p:nvSpPr>
          <p:cNvPr id="20" name="矩形 19">
            <a:extLst>
              <a:ext uri="{FF2B5EF4-FFF2-40B4-BE49-F238E27FC236}">
                <a16:creationId xmlns:a16="http://schemas.microsoft.com/office/drawing/2014/main" id="{A1935EE5-64D0-455B-82AF-3D5FB1E7D818}"/>
              </a:ext>
            </a:extLst>
          </p:cNvPr>
          <p:cNvSpPr/>
          <p:nvPr/>
        </p:nvSpPr>
        <p:spPr>
          <a:xfrm>
            <a:off x="0" y="8977442"/>
            <a:ext cx="24384000" cy="1739566"/>
          </a:xfrm>
          <a:prstGeom prst="rect">
            <a:avLst/>
          </a:prstGeom>
          <a:solidFill>
            <a:schemeClr val="bg1">
              <a:lumMod val="85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cxnSp>
        <p:nvCxnSpPr>
          <p:cNvPr id="18" name="Straight Connector 17">
            <a:extLst>
              <a:ext uri="{FF2B5EF4-FFF2-40B4-BE49-F238E27FC236}">
                <a16:creationId xmlns:a16="http://schemas.microsoft.com/office/drawing/2014/main" id="{91134574-2F28-4158-B3EB-C0DE1CD9FBA9}"/>
              </a:ext>
            </a:extLst>
          </p:cNvPr>
          <p:cNvCxnSpPr/>
          <p:nvPr/>
        </p:nvCxnSpPr>
        <p:spPr>
          <a:xfrm>
            <a:off x="12844024" y="11976434"/>
            <a:ext cx="0" cy="173956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标题 1">
            <a:extLst>
              <a:ext uri="{FF2B5EF4-FFF2-40B4-BE49-F238E27FC236}">
                <a16:creationId xmlns:a16="http://schemas.microsoft.com/office/drawing/2014/main" id="{D794D55B-DCE0-4241-8EE0-81E5FCCF711A}"/>
              </a:ext>
            </a:extLst>
          </p:cNvPr>
          <p:cNvSpPr>
            <a:spLocks noGrp="1"/>
          </p:cNvSpPr>
          <p:nvPr>
            <p:ph type="title"/>
          </p:nvPr>
        </p:nvSpPr>
        <p:spPr>
          <a:xfrm>
            <a:off x="1797697" y="8093237"/>
            <a:ext cx="13450609" cy="4092544"/>
          </a:xfrm>
          <a:effectLst>
            <a:outerShdw blurRad="50800" dist="38100" algn="l" rotWithShape="0">
              <a:prstClr val="black">
                <a:alpha val="40000"/>
              </a:prstClr>
            </a:outerShdw>
          </a:effectLst>
        </p:spPr>
        <p:txBody>
          <a:bodyPr>
            <a:normAutofit/>
          </a:bodyPr>
          <a:lstStyle/>
          <a:p>
            <a:pPr>
              <a:lnSpc>
                <a:spcPct val="100000"/>
              </a:lnSpc>
            </a:pPr>
            <a:r>
              <a:rPr lang="zh-CN" altLang="en-US" sz="8000" b="1" dirty="0">
                <a:solidFill>
                  <a:schemeClr val="bg1">
                    <a:lumMod val="95000"/>
                  </a:schemeClr>
                </a:solidFill>
                <a:latin typeface="Baskerville Old Face" panose="02020602080505020303" pitchFamily="18" charset="0"/>
              </a:rPr>
              <a:t>三、在岸属地</a:t>
            </a:r>
            <a:endParaRPr lang="en-US" altLang="zh-CN" sz="8000" b="1" dirty="0">
              <a:solidFill>
                <a:schemeClr val="bg1">
                  <a:lumMod val="95000"/>
                </a:schemeClr>
              </a:solidFill>
              <a:latin typeface="Baskerville Old Face" panose="02020602080505020303" pitchFamily="18" charset="0"/>
            </a:endParaRPr>
          </a:p>
        </p:txBody>
      </p:sp>
    </p:spTree>
    <p:extLst>
      <p:ext uri="{BB962C8B-B14F-4D97-AF65-F5344CB8AC3E}">
        <p14:creationId xmlns:p14="http://schemas.microsoft.com/office/powerpoint/2010/main" val="169643333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p:cNvSpPr/>
          <p:nvPr/>
        </p:nvSpPr>
        <p:spPr>
          <a:xfrm>
            <a:off x="-2" y="-2"/>
            <a:ext cx="24384000" cy="1041481"/>
          </a:xfrm>
          <a:prstGeom prst="rect">
            <a:avLst/>
          </a:prstGeom>
          <a:solidFill>
            <a:schemeClr val="bg1">
              <a:lumMod val="85000"/>
            </a:schemeClr>
          </a:solidFill>
          <a:ln w="12700">
            <a:miter lim="400000"/>
          </a:ln>
        </p:spPr>
        <p:txBody>
          <a:bodyPr lIns="38100" tIns="38100" rIns="38100" bIns="38100" anchor="ctr"/>
          <a:lstStyle/>
          <a:p>
            <a:pPr>
              <a:lnSpc>
                <a:spcPct val="100000"/>
              </a:lnSpc>
              <a:defRPr sz="3000" b="1" i="0" spc="-90">
                <a:solidFill>
                  <a:srgbClr val="FFFFFF"/>
                </a:solidFill>
              </a:defRPr>
            </a:pPr>
            <a:endParaRPr sz="3000"/>
          </a:p>
        </p:txBody>
      </p:sp>
      <p:sp>
        <p:nvSpPr>
          <p:cNvPr id="22" name="三角形"/>
          <p:cNvSpPr/>
          <p:nvPr/>
        </p:nvSpPr>
        <p:spPr>
          <a:xfrm rot="2700000" flipH="1">
            <a:off x="11173126" y="-1068229"/>
            <a:ext cx="2136457" cy="213645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0" y="0"/>
                </a:lnTo>
                <a:close/>
              </a:path>
            </a:pathLst>
          </a:custGeom>
          <a:solidFill>
            <a:srgbClr val="B39B77"/>
          </a:solidFill>
          <a:ln w="12700">
            <a:miter lim="400000"/>
          </a:ln>
          <a:effectLst>
            <a:outerShdw blurRad="50800" dist="38100" dir="2700000" algn="tl" rotWithShape="0">
              <a:prstClr val="black">
                <a:alpha val="40000"/>
              </a:prstClr>
            </a:outerShdw>
          </a:effectLst>
        </p:spPr>
        <p:txBody>
          <a:bodyPr lIns="38100" tIns="38100" rIns="38100" bIns="38100" anchor="ctr"/>
          <a:lstStyle/>
          <a:p>
            <a:pPr>
              <a:lnSpc>
                <a:spcPct val="100000"/>
              </a:lnSpc>
              <a:defRPr sz="3000" b="1" i="0" spc="-90">
                <a:solidFill>
                  <a:srgbClr val="FFFFFF"/>
                </a:solidFill>
              </a:defRPr>
            </a:pPr>
            <a:endParaRPr sz="3000"/>
          </a:p>
        </p:txBody>
      </p:sp>
      <p:grpSp>
        <p:nvGrpSpPr>
          <p:cNvPr id="4" name="Group 22"/>
          <p:cNvGrpSpPr/>
          <p:nvPr/>
        </p:nvGrpSpPr>
        <p:grpSpPr>
          <a:xfrm>
            <a:off x="1740063" y="6399397"/>
            <a:ext cx="10451936" cy="6093135"/>
            <a:chOff x="5628414" y="3732010"/>
            <a:chExt cx="2926800" cy="2743200"/>
          </a:xfrm>
        </p:grpSpPr>
        <p:sp>
          <p:nvSpPr>
            <p:cNvPr id="5" name="Rectangle 17"/>
            <p:cNvSpPr/>
            <p:nvPr/>
          </p:nvSpPr>
          <p:spPr>
            <a:xfrm>
              <a:off x="5628414" y="3732010"/>
              <a:ext cx="2926800" cy="2743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91440" rIns="182880" bIns="91440" numCol="1" spcCol="0" rtlCol="0" fromWordArt="0" anchor="t" anchorCtr="0" forceAA="0" compatLnSpc="1">
              <a:prstTxWarp prst="textNoShape">
                <a:avLst/>
              </a:prstTxWarp>
              <a:noAutofit/>
            </a:bodyPr>
            <a:lstStyle/>
            <a:p>
              <a:endParaRPr lang="en-US" sz="7200" dirty="0">
                <a:solidFill>
                  <a:schemeClr val="tx1">
                    <a:alpha val="70000"/>
                  </a:schemeClr>
                </a:solidFill>
                <a:latin typeface="Arial" panose="020B0604020202020204" pitchFamily="34" charset="0"/>
                <a:cs typeface="Arial" panose="020B0604020202020204" pitchFamily="34" charset="0"/>
              </a:endParaRPr>
            </a:p>
          </p:txBody>
        </p:sp>
        <p:sp>
          <p:nvSpPr>
            <p:cNvPr id="6" name="TextBox 20"/>
            <p:cNvSpPr txBox="1"/>
            <p:nvPr/>
          </p:nvSpPr>
          <p:spPr>
            <a:xfrm>
              <a:off x="5877243" y="4310064"/>
              <a:ext cx="2477048" cy="1870622"/>
            </a:xfrm>
            <a:prstGeom prst="rect">
              <a:avLst/>
            </a:prstGeom>
            <a:noFill/>
          </p:spPr>
          <p:txBody>
            <a:bodyPr wrap="square" lIns="0" rIns="0" rtlCol="0">
              <a:spAutoFit/>
            </a:bodyPr>
            <a:lstStyle/>
            <a:p>
              <a:pPr algn="just"/>
              <a:r>
                <a:rPr lang="zh-CN" altLang="en-US" sz="2400" dirty="0">
                  <a:solidFill>
                    <a:schemeClr val="tx1">
                      <a:alpha val="70000"/>
                    </a:schemeClr>
                  </a:solidFill>
                  <a:latin typeface="Arial" panose="020B0604020202020204" pitchFamily="34" charset="0"/>
                  <a:cs typeface="Arial" panose="020B0604020202020204" pitchFamily="34" charset="0"/>
                </a:rPr>
                <a:t>       大不列颠及北爱尔兰联合王国（</a:t>
              </a:r>
              <a:r>
                <a:rPr lang="en-US" altLang="zh-CN" sz="2400" dirty="0">
                  <a:solidFill>
                    <a:schemeClr val="tx1">
                      <a:alpha val="70000"/>
                    </a:schemeClr>
                  </a:solidFill>
                  <a:latin typeface="Arial" panose="020B0604020202020204" pitchFamily="34" charset="0"/>
                  <a:cs typeface="Arial" panose="020B0604020202020204" pitchFamily="34" charset="0"/>
                </a:rPr>
                <a:t>United Kingdom of Great Britain and Northern Ireland</a:t>
              </a:r>
              <a:r>
                <a:rPr lang="zh-CN" altLang="en-US" sz="2400" dirty="0">
                  <a:solidFill>
                    <a:schemeClr val="tx1">
                      <a:alpha val="70000"/>
                    </a:schemeClr>
                  </a:solidFill>
                  <a:latin typeface="Arial" panose="020B0604020202020204" pitchFamily="34" charset="0"/>
                  <a:cs typeface="Arial" panose="020B0604020202020204" pitchFamily="34" charset="0"/>
                </a:rPr>
                <a:t>），简称联合王国（</a:t>
              </a:r>
              <a:r>
                <a:rPr lang="en-US" altLang="zh-CN" sz="2400" dirty="0">
                  <a:solidFill>
                    <a:schemeClr val="tx1">
                      <a:alpha val="70000"/>
                    </a:schemeClr>
                  </a:solidFill>
                  <a:latin typeface="Arial" panose="020B0604020202020204" pitchFamily="34" charset="0"/>
                  <a:cs typeface="Arial" panose="020B0604020202020204" pitchFamily="34" charset="0"/>
                </a:rPr>
                <a:t>United Kingdom</a:t>
              </a:r>
              <a:r>
                <a:rPr lang="zh-CN" altLang="en-US" sz="2400" dirty="0">
                  <a:solidFill>
                    <a:schemeClr val="tx1">
                      <a:alpha val="70000"/>
                    </a:schemeClr>
                  </a:solidFill>
                  <a:latin typeface="Arial" panose="020B0604020202020204" pitchFamily="34" charset="0"/>
                  <a:cs typeface="Arial" panose="020B0604020202020204" pitchFamily="34" charset="0"/>
                </a:rPr>
                <a:t>），通称英国，</a:t>
              </a:r>
              <a:r>
                <a:rPr lang="zh-CN" altLang="zh-CN" sz="2400" dirty="0">
                  <a:solidFill>
                    <a:schemeClr val="tx1">
                      <a:alpha val="70000"/>
                    </a:schemeClr>
                  </a:solidFill>
                  <a:latin typeface="Arial" panose="020B0604020202020204" pitchFamily="34" charset="0"/>
                  <a:cs typeface="Arial" panose="020B0604020202020204" pitchFamily="34" charset="0"/>
                </a:rPr>
                <a:t>地处西欧，是由大不列颠岛上的英格兰、苏格兰、威尔士及爱尔兰岛东北部的北爱尔兰共同组成的一个邦联制国家。英国东濒北海，面对比利时、荷兰、德国、丹麦和挪威等 国；西邻爱尔兰，横隔大西洋与美国、加拿大遥遥相对。</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algn="just"/>
              <a:endParaRPr lang="en-US" altLang="zh-CN" sz="2400" dirty="0">
                <a:solidFill>
                  <a:schemeClr val="tx1">
                    <a:alpha val="70000"/>
                  </a:schemeClr>
                </a:solidFill>
                <a:latin typeface="Arial" panose="020B0604020202020204" pitchFamily="34" charset="0"/>
                <a:cs typeface="Arial" panose="020B0604020202020204" pitchFamily="34" charset="0"/>
              </a:endParaRPr>
            </a:p>
            <a:p>
              <a:pPr algn="just"/>
              <a:r>
                <a:rPr lang="en-US" altLang="zh-CN" sz="2400" dirty="0">
                  <a:solidFill>
                    <a:schemeClr val="tx1">
                      <a:alpha val="70000"/>
                    </a:schemeClr>
                  </a:solidFill>
                  <a:latin typeface="Arial" panose="020B0604020202020204" pitchFamily="34" charset="0"/>
                  <a:cs typeface="Arial" panose="020B0604020202020204" pitchFamily="34" charset="0"/>
                </a:rPr>
                <a:t>       </a:t>
              </a:r>
              <a:r>
                <a:rPr lang="zh-CN" altLang="zh-CN" sz="2400" dirty="0">
                  <a:solidFill>
                    <a:schemeClr val="tx1">
                      <a:alpha val="70000"/>
                    </a:schemeClr>
                  </a:solidFill>
                  <a:latin typeface="Arial" panose="020B0604020202020204" pitchFamily="34" charset="0"/>
                  <a:cs typeface="Arial" panose="020B0604020202020204" pitchFamily="34" charset="0"/>
                </a:rPr>
                <a:t>英国商业环境开放透明，投资、创业障碍少，创新能力世界领先。为吸引企业投资，</a:t>
              </a:r>
              <a:r>
                <a:rPr lang="en-US" altLang="zh-CN" sz="2400" dirty="0">
                  <a:solidFill>
                    <a:schemeClr val="tx1">
                      <a:alpha val="70000"/>
                    </a:schemeClr>
                  </a:solidFill>
                  <a:latin typeface="Arial" panose="020B0604020202020204" pitchFamily="34" charset="0"/>
                  <a:cs typeface="Arial" panose="020B0604020202020204" pitchFamily="34" charset="0"/>
                </a:rPr>
                <a:t>2017</a:t>
              </a:r>
              <a:r>
                <a:rPr lang="zh-CN" altLang="zh-CN" sz="2400" dirty="0">
                  <a:solidFill>
                    <a:schemeClr val="tx1">
                      <a:alpha val="70000"/>
                    </a:schemeClr>
                  </a:solidFill>
                  <a:latin typeface="Arial" panose="020B0604020202020204" pitchFamily="34" charset="0"/>
                  <a:cs typeface="Arial" panose="020B0604020202020204" pitchFamily="34" charset="0"/>
                </a:rPr>
                <a:t>年</a:t>
              </a:r>
              <a:r>
                <a:rPr lang="en-US" altLang="zh-CN" sz="2400" dirty="0">
                  <a:solidFill>
                    <a:schemeClr val="tx1">
                      <a:alpha val="70000"/>
                    </a:schemeClr>
                  </a:solidFill>
                  <a:latin typeface="Arial" panose="020B0604020202020204" pitchFamily="34" charset="0"/>
                  <a:cs typeface="Arial" panose="020B0604020202020204" pitchFamily="34" charset="0"/>
                </a:rPr>
                <a:t>4</a:t>
              </a:r>
              <a:r>
                <a:rPr lang="zh-CN" altLang="zh-CN" sz="2400" dirty="0">
                  <a:solidFill>
                    <a:schemeClr val="tx1">
                      <a:alpha val="70000"/>
                    </a:schemeClr>
                  </a:solidFill>
                  <a:latin typeface="Arial" panose="020B0604020202020204" pitchFamily="34" charset="0"/>
                  <a:cs typeface="Arial" panose="020B0604020202020204" pitchFamily="34" charset="0"/>
                </a:rPr>
                <a:t>月起，英国将企业所得税下调至</a:t>
              </a:r>
              <a:r>
                <a:rPr lang="en-US" altLang="zh-CN" sz="2400" dirty="0">
                  <a:solidFill>
                    <a:schemeClr val="tx1">
                      <a:alpha val="70000"/>
                    </a:schemeClr>
                  </a:solidFill>
                  <a:latin typeface="Arial" panose="020B0604020202020204" pitchFamily="34" charset="0"/>
                  <a:cs typeface="Arial" panose="020B0604020202020204" pitchFamily="34" charset="0"/>
                </a:rPr>
                <a:t>19%</a:t>
              </a:r>
              <a:r>
                <a:rPr lang="zh-CN" altLang="zh-CN" sz="2400" dirty="0">
                  <a:solidFill>
                    <a:schemeClr val="tx1">
                      <a:alpha val="70000"/>
                    </a:schemeClr>
                  </a:solidFill>
                  <a:latin typeface="Arial" panose="020B0604020202020204" pitchFamily="34" charset="0"/>
                  <a:cs typeface="Arial" panose="020B0604020202020204" pitchFamily="34" charset="0"/>
                </a:rPr>
                <a:t>，并承诺</a:t>
              </a:r>
              <a:r>
                <a:rPr lang="en-US" altLang="zh-CN" sz="2400" dirty="0">
                  <a:solidFill>
                    <a:schemeClr val="tx1">
                      <a:alpha val="70000"/>
                    </a:schemeClr>
                  </a:solidFill>
                  <a:latin typeface="Arial" panose="020B0604020202020204" pitchFamily="34" charset="0"/>
                  <a:cs typeface="Arial" panose="020B0604020202020204" pitchFamily="34" charset="0"/>
                </a:rPr>
                <a:t>2020</a:t>
              </a:r>
              <a:r>
                <a:rPr lang="zh-CN" altLang="zh-CN" sz="2400" dirty="0">
                  <a:solidFill>
                    <a:schemeClr val="tx1">
                      <a:alpha val="70000"/>
                    </a:schemeClr>
                  </a:solidFill>
                  <a:latin typeface="Arial" panose="020B0604020202020204" pitchFamily="34" charset="0"/>
                  <a:cs typeface="Arial" panose="020B0604020202020204" pitchFamily="34" charset="0"/>
                </a:rPr>
                <a:t>年进一步下调至</a:t>
              </a:r>
              <a:r>
                <a:rPr lang="en-US" altLang="zh-CN" sz="2400" dirty="0">
                  <a:solidFill>
                    <a:schemeClr val="tx1">
                      <a:alpha val="70000"/>
                    </a:schemeClr>
                  </a:solidFill>
                  <a:latin typeface="Arial" panose="020B0604020202020204" pitchFamily="34" charset="0"/>
                  <a:cs typeface="Arial" panose="020B0604020202020204" pitchFamily="34" charset="0"/>
                </a:rPr>
                <a:t>17%</a:t>
              </a:r>
              <a:r>
                <a:rPr lang="zh-CN" altLang="zh-CN" sz="2400" dirty="0">
                  <a:solidFill>
                    <a:schemeClr val="tx1">
                      <a:alpha val="70000"/>
                    </a:schemeClr>
                  </a:solidFill>
                  <a:latin typeface="Arial" panose="020B0604020202020204" pitchFamily="34" charset="0"/>
                  <a:cs typeface="Arial" panose="020B0604020202020204" pitchFamily="34" charset="0"/>
                </a:rPr>
                <a:t>，这将是二十国集团中最低的税率。</a:t>
              </a:r>
              <a:endParaRPr lang="en-US" sz="2400" dirty="0">
                <a:solidFill>
                  <a:schemeClr val="tx1">
                    <a:alpha val="70000"/>
                  </a:schemeClr>
                </a:solidFill>
                <a:latin typeface="Arial" panose="020B0604020202020204" pitchFamily="34" charset="0"/>
                <a:cs typeface="Arial" panose="020B0604020202020204" pitchFamily="34" charset="0"/>
              </a:endParaRPr>
            </a:p>
          </p:txBody>
        </p:sp>
        <p:sp>
          <p:nvSpPr>
            <p:cNvPr id="7" name="TextBox 21"/>
            <p:cNvSpPr txBox="1"/>
            <p:nvPr/>
          </p:nvSpPr>
          <p:spPr>
            <a:xfrm>
              <a:off x="5899219" y="3885186"/>
              <a:ext cx="326651" cy="273219"/>
            </a:xfrm>
            <a:prstGeom prst="rect">
              <a:avLst/>
            </a:prstGeom>
            <a:noFill/>
          </p:spPr>
          <p:txBody>
            <a:bodyPr wrap="none" lIns="0" rIns="0" rtlCol="0">
              <a:spAutoFit/>
            </a:bodyPr>
            <a:lstStyle/>
            <a:p>
              <a:r>
                <a:rPr lang="zh-CN" altLang="en-US" sz="4000" b="1" dirty="0">
                  <a:solidFill>
                    <a:srgbClr val="B39B77">
                      <a:alpha val="60000"/>
                    </a:srgbClr>
                  </a:solidFill>
                  <a:latin typeface="Arial" panose="020B0604020202020204" pitchFamily="34" charset="0"/>
                  <a:cs typeface="Arial" panose="020B0604020202020204" pitchFamily="34" charset="0"/>
                </a:rPr>
                <a:t>简介</a:t>
              </a:r>
              <a:endParaRPr lang="en-US" sz="4000" b="1" dirty="0">
                <a:solidFill>
                  <a:srgbClr val="B39B77">
                    <a:alpha val="60000"/>
                  </a:srgbClr>
                </a:solidFill>
                <a:latin typeface="Arial" panose="020B0604020202020204" pitchFamily="34" charset="0"/>
                <a:cs typeface="Arial" panose="020B0604020202020204" pitchFamily="34" charset="0"/>
              </a:endParaRPr>
            </a:p>
          </p:txBody>
        </p:sp>
      </p:grpSp>
      <p:grpSp>
        <p:nvGrpSpPr>
          <p:cNvPr id="8" name="Group 23"/>
          <p:cNvGrpSpPr/>
          <p:nvPr/>
        </p:nvGrpSpPr>
        <p:grpSpPr>
          <a:xfrm>
            <a:off x="12535201" y="6415538"/>
            <a:ext cx="10674272" cy="6060851"/>
            <a:chOff x="5563532" y="3760345"/>
            <a:chExt cx="2926800" cy="2743200"/>
          </a:xfrm>
        </p:grpSpPr>
        <p:sp>
          <p:nvSpPr>
            <p:cNvPr id="9" name="Rectangle 24"/>
            <p:cNvSpPr/>
            <p:nvPr/>
          </p:nvSpPr>
          <p:spPr>
            <a:xfrm>
              <a:off x="5563532" y="3760345"/>
              <a:ext cx="2926800" cy="2743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91440" rIns="182880" bIns="91440" numCol="1" spcCol="0" rtlCol="0" fromWordArt="0" anchor="t" anchorCtr="0" forceAA="0" compatLnSpc="1">
              <a:prstTxWarp prst="textNoShape">
                <a:avLst/>
              </a:prstTxWarp>
              <a:noAutofit/>
            </a:bodyPr>
            <a:lstStyle/>
            <a:p>
              <a:endParaRPr lang="en-US" sz="7200" dirty="0">
                <a:solidFill>
                  <a:schemeClr val="tx1">
                    <a:alpha val="70000"/>
                  </a:schemeClr>
                </a:solidFill>
                <a:latin typeface="Arial" panose="020B0604020202020204" pitchFamily="34" charset="0"/>
                <a:cs typeface="Arial" panose="020B0604020202020204" pitchFamily="34" charset="0"/>
              </a:endParaRPr>
            </a:p>
          </p:txBody>
        </p:sp>
        <p:sp>
          <p:nvSpPr>
            <p:cNvPr id="10" name="TextBox 26"/>
            <p:cNvSpPr txBox="1"/>
            <p:nvPr/>
          </p:nvSpPr>
          <p:spPr>
            <a:xfrm>
              <a:off x="5821147" y="4332460"/>
              <a:ext cx="2430093" cy="2027811"/>
            </a:xfrm>
            <a:prstGeom prst="rect">
              <a:avLst/>
            </a:prstGeom>
            <a:noFill/>
          </p:spPr>
          <p:txBody>
            <a:bodyPr wrap="square" lIns="0" rIns="0" rtlCol="0">
              <a:spAutoFit/>
            </a:bodyPr>
            <a:lstStyle/>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英国政治环境稳定，经济发展优势明显，是欧洲最方便经商的国家；</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税率较低：企业所得税已下调至</a:t>
              </a:r>
              <a:r>
                <a:rPr lang="en-US" altLang="zh-CN" sz="2400" dirty="0">
                  <a:solidFill>
                    <a:schemeClr val="tx1">
                      <a:alpha val="70000"/>
                    </a:schemeClr>
                  </a:solidFill>
                  <a:latin typeface="Arial" panose="020B0604020202020204" pitchFamily="34" charset="0"/>
                  <a:cs typeface="Arial" panose="020B0604020202020204" pitchFamily="34" charset="0"/>
                </a:rPr>
                <a:t>19%</a:t>
              </a:r>
              <a:r>
                <a:rPr lang="zh-CN" altLang="en-US" sz="2400" dirty="0">
                  <a:solidFill>
                    <a:schemeClr val="tx1">
                      <a:alpha val="70000"/>
                    </a:schemeClr>
                  </a:solidFill>
                  <a:latin typeface="Arial" panose="020B0604020202020204" pitchFamily="34" charset="0"/>
                  <a:cs typeface="Arial" panose="020B0604020202020204" pitchFamily="34" charset="0"/>
                </a:rPr>
                <a:t>，为发达国家中最低；个人所得税基本税率为</a:t>
              </a:r>
              <a:r>
                <a:rPr lang="en-US" altLang="zh-CN" sz="2400" dirty="0">
                  <a:solidFill>
                    <a:schemeClr val="tx1">
                      <a:alpha val="70000"/>
                    </a:schemeClr>
                  </a:solidFill>
                  <a:latin typeface="Arial" panose="020B0604020202020204" pitchFamily="34" charset="0"/>
                  <a:cs typeface="Arial" panose="020B0604020202020204" pitchFamily="34" charset="0"/>
                </a:rPr>
                <a:t>20%</a:t>
              </a:r>
              <a:r>
                <a:rPr lang="zh-CN" altLang="en-US" sz="2400" dirty="0">
                  <a:solidFill>
                    <a:schemeClr val="tx1">
                      <a:alpha val="70000"/>
                    </a:schemeClr>
                  </a:solidFill>
                  <a:latin typeface="Arial" panose="020B0604020202020204" pitchFamily="34" charset="0"/>
                  <a:cs typeface="Arial" panose="020B0604020202020204" pitchFamily="34" charset="0"/>
                </a:rPr>
                <a:t>，起征点为</a:t>
              </a:r>
              <a:r>
                <a:rPr lang="en-US" altLang="zh-CN" sz="2400" dirty="0">
                  <a:solidFill>
                    <a:schemeClr val="tx1">
                      <a:alpha val="70000"/>
                    </a:schemeClr>
                  </a:solidFill>
                  <a:latin typeface="Arial" panose="020B0604020202020204" pitchFamily="34" charset="0"/>
                  <a:cs typeface="Arial" panose="020B0604020202020204" pitchFamily="34" charset="0"/>
                </a:rPr>
                <a:t>1.185</a:t>
              </a:r>
              <a:r>
                <a:rPr lang="zh-CN" altLang="en-US" sz="2400" dirty="0">
                  <a:solidFill>
                    <a:schemeClr val="tx1">
                      <a:alpha val="70000"/>
                    </a:schemeClr>
                  </a:solidFill>
                  <a:latin typeface="Arial" panose="020B0604020202020204" pitchFamily="34" charset="0"/>
                  <a:cs typeface="Arial" panose="020B0604020202020204" pitchFamily="34" charset="0"/>
                </a:rPr>
                <a:t>万英镑，最高税率为</a:t>
              </a:r>
              <a:r>
                <a:rPr lang="en-US" altLang="zh-CN" sz="2400" dirty="0">
                  <a:solidFill>
                    <a:schemeClr val="tx1">
                      <a:alpha val="70000"/>
                    </a:schemeClr>
                  </a:solidFill>
                  <a:latin typeface="Arial" panose="020B0604020202020204" pitchFamily="34" charset="0"/>
                  <a:cs typeface="Arial" panose="020B0604020202020204" pitchFamily="34" charset="0"/>
                </a:rPr>
                <a:t>45%</a:t>
              </a:r>
              <a:r>
                <a:rPr lang="zh-CN" altLang="en-US" sz="2400" dirty="0">
                  <a:solidFill>
                    <a:schemeClr val="tx1">
                      <a:alpha val="70000"/>
                    </a:schemeClr>
                  </a:solidFill>
                  <a:latin typeface="Arial" panose="020B0604020202020204" pitchFamily="34" charset="0"/>
                  <a:cs typeface="Arial" panose="020B0604020202020204" pitchFamily="34" charset="0"/>
                </a:rPr>
                <a:t>；</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投资、创业障碍少：投资行业，外商或外资控股公司从法律意义上讲与英资公司享有同等待遇，在英国可从事多种形式的投资经营活动；</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拥有先进的通讯网络，发达的交通连接；</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伦敦是世界著名的金融中心，拥有现代化金融服务体系。</a:t>
              </a:r>
              <a:endParaRPr lang="en-US" sz="2400" dirty="0">
                <a:solidFill>
                  <a:schemeClr val="tx1">
                    <a:alpha val="70000"/>
                  </a:schemeClr>
                </a:solidFill>
                <a:latin typeface="Arial" panose="020B0604020202020204" pitchFamily="34" charset="0"/>
                <a:cs typeface="Arial" panose="020B0604020202020204" pitchFamily="34" charset="0"/>
              </a:endParaRPr>
            </a:p>
          </p:txBody>
        </p:sp>
        <p:sp>
          <p:nvSpPr>
            <p:cNvPr id="11" name="TextBox 27"/>
            <p:cNvSpPr txBox="1"/>
            <p:nvPr/>
          </p:nvSpPr>
          <p:spPr>
            <a:xfrm>
              <a:off x="5821147" y="3885186"/>
              <a:ext cx="318486" cy="273219"/>
            </a:xfrm>
            <a:prstGeom prst="rect">
              <a:avLst/>
            </a:prstGeom>
            <a:noFill/>
          </p:spPr>
          <p:txBody>
            <a:bodyPr wrap="none" lIns="0" rIns="0" rtlCol="0">
              <a:spAutoFit/>
            </a:bodyPr>
            <a:lstStyle/>
            <a:p>
              <a:r>
                <a:rPr lang="zh-CN" altLang="en-US" sz="4000" b="1" dirty="0">
                  <a:solidFill>
                    <a:srgbClr val="B39B77">
                      <a:alpha val="60000"/>
                    </a:srgbClr>
                  </a:solidFill>
                  <a:latin typeface="Arial" panose="020B0604020202020204" pitchFamily="34" charset="0"/>
                  <a:cs typeface="Arial" panose="020B0604020202020204" pitchFamily="34" charset="0"/>
                </a:rPr>
                <a:t>优势</a:t>
              </a:r>
              <a:endParaRPr lang="en-US" sz="4000" b="1" dirty="0">
                <a:solidFill>
                  <a:srgbClr val="B39B77">
                    <a:alpha val="60000"/>
                  </a:srgbClr>
                </a:solidFill>
                <a:latin typeface="Arial" panose="020B0604020202020204" pitchFamily="34" charset="0"/>
                <a:cs typeface="Arial" panose="020B0604020202020204" pitchFamily="34" charset="0"/>
              </a:endParaRPr>
            </a:p>
          </p:txBody>
        </p:sp>
      </p:grpSp>
      <p:sp>
        <p:nvSpPr>
          <p:cNvPr id="14" name="TextBox 2"/>
          <p:cNvSpPr txBox="1"/>
          <p:nvPr/>
        </p:nvSpPr>
        <p:spPr>
          <a:xfrm>
            <a:off x="1551795" y="3715505"/>
            <a:ext cx="4698722" cy="1175706"/>
          </a:xfrm>
          <a:prstGeom prst="rect">
            <a:avLst/>
          </a:prstGeom>
          <a:noFill/>
        </p:spPr>
        <p:txBody>
          <a:bodyPr wrap="none" rtlCol="0">
            <a:spAutoFit/>
          </a:bodyPr>
          <a:lstStyle/>
          <a:p>
            <a:pPr>
              <a:lnSpc>
                <a:spcPct val="80000"/>
              </a:lnSpc>
            </a:pPr>
            <a:r>
              <a:rPr lang="zh-CN" altLang="en-US" sz="8800" b="1" dirty="0">
                <a:solidFill>
                  <a:srgbClr val="FF0000"/>
                </a:solidFill>
                <a:latin typeface="Arial" panose="020B0604020202020204" pitchFamily="34" charset="0"/>
                <a:ea typeface="Bebas Neue" charset="0"/>
                <a:cs typeface="Arial" panose="020B0604020202020204" pitchFamily="34" charset="0"/>
              </a:rPr>
              <a:t>在岸</a:t>
            </a:r>
            <a:r>
              <a:rPr lang="zh-CN" altLang="en-US" sz="8800" b="1" dirty="0">
                <a:solidFill>
                  <a:srgbClr val="B39B77"/>
                </a:solidFill>
                <a:latin typeface="Arial" panose="020B0604020202020204" pitchFamily="34" charset="0"/>
                <a:ea typeface="Bebas Neue" charset="0"/>
                <a:cs typeface="Arial" panose="020B0604020202020204" pitchFamily="34" charset="0"/>
              </a:rPr>
              <a:t>属地</a:t>
            </a:r>
            <a:endParaRPr lang="en-US" sz="8800" b="1" dirty="0">
              <a:solidFill>
                <a:srgbClr val="B39B77"/>
              </a:solidFill>
              <a:latin typeface="Arial" panose="020B0604020202020204" pitchFamily="34" charset="0"/>
              <a:ea typeface="Bebas Neue" charset="0"/>
              <a:cs typeface="Arial" panose="020B0604020202020204" pitchFamily="34" charset="0"/>
            </a:endParaRPr>
          </a:p>
        </p:txBody>
      </p:sp>
      <p:sp>
        <p:nvSpPr>
          <p:cNvPr id="15" name="TextBox 2"/>
          <p:cNvSpPr txBox="1"/>
          <p:nvPr/>
        </p:nvSpPr>
        <p:spPr>
          <a:xfrm>
            <a:off x="1626618" y="5280023"/>
            <a:ext cx="1210588" cy="584775"/>
          </a:xfrm>
          <a:prstGeom prst="rect">
            <a:avLst/>
          </a:prstGeom>
          <a:noFill/>
        </p:spPr>
        <p:txBody>
          <a:bodyPr wrap="none" rtlCol="0">
            <a:spAutoFit/>
          </a:bodyPr>
          <a:lstStyle/>
          <a:p>
            <a:pPr>
              <a:lnSpc>
                <a:spcPct val="80000"/>
              </a:lnSpc>
            </a:pPr>
            <a:r>
              <a:rPr lang="zh-CN" altLang="en-US" sz="4000" dirty="0">
                <a:solidFill>
                  <a:srgbClr val="B39B77"/>
                </a:solidFill>
                <a:latin typeface="思源黑体 CN Medium" panose="020B0600000000000000" pitchFamily="34" charset="-122"/>
                <a:ea typeface="思源黑体 CN Medium" panose="020B0600000000000000" pitchFamily="34" charset="-122"/>
                <a:cs typeface="Arial" panose="020B0604020202020204" pitchFamily="34" charset="0"/>
              </a:rPr>
              <a:t>英国</a:t>
            </a:r>
            <a:endParaRPr lang="en-US" sz="4000" dirty="0">
              <a:solidFill>
                <a:srgbClr val="B39B77"/>
              </a:solidFill>
              <a:latin typeface="思源黑体 CN Medium" panose="020B0600000000000000" pitchFamily="34" charset="-122"/>
              <a:ea typeface="思源黑体 CN Medium" panose="020B0600000000000000" pitchFamily="34" charset="-122"/>
              <a:cs typeface="Arial" panose="020B0604020202020204" pitchFamily="34" charset="0"/>
            </a:endParaRPr>
          </a:p>
        </p:txBody>
      </p:sp>
      <p:sp>
        <p:nvSpPr>
          <p:cNvPr id="16" name="矩形 15"/>
          <p:cNvSpPr/>
          <p:nvPr/>
        </p:nvSpPr>
        <p:spPr>
          <a:xfrm>
            <a:off x="1849626" y="12346745"/>
            <a:ext cx="849360" cy="9143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a:solidFill>
                <a:srgbClr val="B39B77"/>
              </a:solidFill>
            </a:endParaRPr>
          </a:p>
        </p:txBody>
      </p:sp>
      <p:sp>
        <p:nvSpPr>
          <p:cNvPr id="18" name="/ introduction section"/>
          <p:cNvSpPr txBox="1"/>
          <p:nvPr/>
        </p:nvSpPr>
        <p:spPr>
          <a:xfrm>
            <a:off x="1788493" y="390865"/>
            <a:ext cx="6377240" cy="4337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r"/>
          </a:lstStyle>
          <a:p>
            <a:pPr algn="l"/>
            <a:r>
              <a:rPr lang="en-US" sz="1800" dirty="0">
                <a:latin typeface="Arial" panose="020B0604020202020204" pitchFamily="34" charset="0"/>
                <a:ea typeface="方正兰亭黑_GBK" panose="02000000000000000000" pitchFamily="2" charset="-122"/>
                <a:cs typeface="Arial" panose="020B0604020202020204" pitchFamily="34" charset="0"/>
              </a:rPr>
              <a:t>Global Legal ，Commercial &amp; Wealth Services</a:t>
            </a:r>
          </a:p>
        </p:txBody>
      </p:sp>
      <p:sp>
        <p:nvSpPr>
          <p:cNvPr id="19" name="SLIDE"/>
          <p:cNvSpPr txBox="1"/>
          <p:nvPr/>
        </p:nvSpPr>
        <p:spPr>
          <a:xfrm>
            <a:off x="12022906" y="185681"/>
            <a:ext cx="464872" cy="205184"/>
          </a:xfrm>
          <a:prstGeom prst="rect">
            <a:avLst/>
          </a:prstGeom>
          <a:ln w="12700">
            <a:miter lim="400000"/>
          </a:ln>
          <a:extLst>
            <a:ext uri="{C572A759-6A51-4108-AA02-DFA0A04FC94B}">
              <ma14:wrappingTextBoxFlag xmlns:ma14="http://schemas.microsoft.com/office/mac/drawingml/2011/main" xmlns="" val="1"/>
            </a:ext>
          </a:extLst>
        </p:spPr>
        <p:txBody>
          <a:bodyPr wrap="none" lIns="25400" tIns="25400" rIns="25400" bIns="25400" anchor="ctr">
            <a:spAutoFit/>
          </a:bodyPr>
          <a:lstStyle>
            <a:lvl1pPr algn="ctr">
              <a:lnSpc>
                <a:spcPct val="100000"/>
              </a:lnSpc>
              <a:defRPr sz="2000" b="1" i="0" cap="all" spc="100">
                <a:solidFill>
                  <a:srgbClr val="FFFFFF"/>
                </a:solidFill>
              </a:defRPr>
            </a:lvl1pPr>
          </a:lstStyle>
          <a:p>
            <a:r>
              <a:rPr lang="en-US" sz="1000" dirty="0">
                <a:latin typeface="Arial" panose="020B0604020202020204" pitchFamily="34" charset="0"/>
                <a:cs typeface="Arial" panose="020B0604020202020204" pitchFamily="34" charset="0"/>
              </a:rPr>
              <a:t>page</a:t>
            </a:r>
            <a:endParaRPr sz="1000" dirty="0">
              <a:latin typeface="Arial" panose="020B0604020202020204" pitchFamily="34" charset="0"/>
              <a:cs typeface="Arial" panose="020B0604020202020204" pitchFamily="34" charset="0"/>
            </a:endParaRPr>
          </a:p>
        </p:txBody>
      </p:sp>
      <p:sp>
        <p:nvSpPr>
          <p:cNvPr id="20" name="幻灯片编号"/>
          <p:cNvSpPr txBox="1">
            <a:spLocks/>
          </p:cNvSpPr>
          <p:nvPr/>
        </p:nvSpPr>
        <p:spPr>
          <a:xfrm>
            <a:off x="12073013" y="468036"/>
            <a:ext cx="269045" cy="279401"/>
          </a:xfrm>
          <a:prstGeom prst="rect">
            <a:avLst/>
          </a:prstGeom>
          <a:extLst>
            <a:ext uri="{C572A759-6A51-4108-AA02-DFA0A04FC94B}">
              <ma14:wrappingTextBoxFlag xmlns:ma14="http://schemas.microsoft.com/office/mac/drawingml/2011/main" xmlns="" val="1"/>
            </a:ext>
          </a:extLst>
        </p:spPr>
        <p:txBody>
          <a:bodyPr vert="horz" lIns="91440" tIns="45720" rIns="91440" bIns="45720" rtlCol="0" anchor="ctr"/>
          <a:lstStyle>
            <a:defPPr>
              <a:defRPr lang="zh-CN"/>
            </a:defPPr>
            <a:lvl1pPr marL="0" algn="r" defTabSz="1828800" rtl="0" eaLnBrk="1" latinLnBrk="0" hangingPunct="1">
              <a:defRPr sz="2400" kern="1200">
                <a:solidFill>
                  <a:schemeClr val="tx1">
                    <a:tint val="75000"/>
                  </a:schemeClr>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a:lstStyle>
          <a:p>
            <a:r>
              <a:rPr lang="en-US" altLang="zh-CN" sz="3200" dirty="0">
                <a:solidFill>
                  <a:schemeClr val="bg1"/>
                </a:solidFill>
                <a:latin typeface="Arial" panose="020B0604020202020204" pitchFamily="34" charset="0"/>
                <a:cs typeface="Arial" panose="020B0604020202020204" pitchFamily="34" charset="0"/>
              </a:rPr>
              <a:t>1</a:t>
            </a:r>
            <a:endParaRPr lang="zh-CN" altLang="en-US" sz="3200" dirty="0">
              <a:solidFill>
                <a:schemeClr val="bg1"/>
              </a:solidFill>
              <a:latin typeface="Arial" panose="020B0604020202020204" pitchFamily="34" charset="0"/>
              <a:cs typeface="Arial" panose="020B0604020202020204" pitchFamily="34" charset="0"/>
            </a:endParaRPr>
          </a:p>
        </p:txBody>
      </p:sp>
      <p:pic>
        <p:nvPicPr>
          <p:cNvPr id="21" name="图片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92615" y="204731"/>
            <a:ext cx="1414265" cy="573564"/>
          </a:xfrm>
          <a:prstGeom prst="rect">
            <a:avLst/>
          </a:prstGeom>
        </p:spPr>
      </p:pic>
      <p:pic>
        <p:nvPicPr>
          <p:cNvPr id="12" name="图片 11">
            <a:extLst>
              <a:ext uri="{FF2B5EF4-FFF2-40B4-BE49-F238E27FC236}">
                <a16:creationId xmlns:a16="http://schemas.microsoft.com/office/drawing/2014/main" id="{52760138-4FF2-468B-859D-AA57BA5FEE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74743" y="2299782"/>
            <a:ext cx="9459456" cy="3272628"/>
          </a:xfrm>
          <a:prstGeom prst="rect">
            <a:avLst/>
          </a:prstGeom>
        </p:spPr>
      </p:pic>
    </p:spTree>
    <p:extLst>
      <p:ext uri="{BB962C8B-B14F-4D97-AF65-F5344CB8AC3E}">
        <p14:creationId xmlns:p14="http://schemas.microsoft.com/office/powerpoint/2010/main" val="1569827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p:cNvSpPr/>
          <p:nvPr/>
        </p:nvSpPr>
        <p:spPr>
          <a:xfrm>
            <a:off x="-2" y="-2"/>
            <a:ext cx="24384000" cy="1041481"/>
          </a:xfrm>
          <a:prstGeom prst="rect">
            <a:avLst/>
          </a:prstGeom>
          <a:solidFill>
            <a:schemeClr val="bg1">
              <a:lumMod val="85000"/>
            </a:schemeClr>
          </a:solidFill>
          <a:ln w="12700">
            <a:miter lim="400000"/>
          </a:ln>
        </p:spPr>
        <p:txBody>
          <a:bodyPr lIns="38100" tIns="38100" rIns="38100" bIns="38100" anchor="ctr"/>
          <a:lstStyle/>
          <a:p>
            <a:pPr>
              <a:lnSpc>
                <a:spcPct val="100000"/>
              </a:lnSpc>
              <a:defRPr sz="3000" b="1" i="0" spc="-90">
                <a:solidFill>
                  <a:srgbClr val="FFFFFF"/>
                </a:solidFill>
              </a:defRPr>
            </a:pPr>
            <a:endParaRPr sz="3000"/>
          </a:p>
        </p:txBody>
      </p:sp>
      <p:sp>
        <p:nvSpPr>
          <p:cNvPr id="22" name="三角形"/>
          <p:cNvSpPr/>
          <p:nvPr/>
        </p:nvSpPr>
        <p:spPr>
          <a:xfrm rot="2700000" flipH="1">
            <a:off x="11173126" y="-1068229"/>
            <a:ext cx="2136457" cy="213645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0" y="0"/>
                </a:lnTo>
                <a:close/>
              </a:path>
            </a:pathLst>
          </a:custGeom>
          <a:solidFill>
            <a:srgbClr val="B39B77"/>
          </a:solidFill>
          <a:ln w="12700">
            <a:miter lim="400000"/>
          </a:ln>
          <a:effectLst>
            <a:outerShdw blurRad="50800" dist="38100" dir="2700000" algn="tl" rotWithShape="0">
              <a:prstClr val="black">
                <a:alpha val="40000"/>
              </a:prstClr>
            </a:outerShdw>
          </a:effectLst>
        </p:spPr>
        <p:txBody>
          <a:bodyPr lIns="38100" tIns="38100" rIns="38100" bIns="38100" anchor="ctr"/>
          <a:lstStyle/>
          <a:p>
            <a:pPr>
              <a:lnSpc>
                <a:spcPct val="100000"/>
              </a:lnSpc>
              <a:defRPr sz="3000" b="1" i="0" spc="-90">
                <a:solidFill>
                  <a:srgbClr val="FFFFFF"/>
                </a:solidFill>
              </a:defRPr>
            </a:pPr>
            <a:endParaRPr sz="3000"/>
          </a:p>
        </p:txBody>
      </p:sp>
      <p:grpSp>
        <p:nvGrpSpPr>
          <p:cNvPr id="4" name="Group 22"/>
          <p:cNvGrpSpPr/>
          <p:nvPr/>
        </p:nvGrpSpPr>
        <p:grpSpPr>
          <a:xfrm>
            <a:off x="1740063" y="6399397"/>
            <a:ext cx="10451936" cy="6093135"/>
            <a:chOff x="5628414" y="3732010"/>
            <a:chExt cx="2926800" cy="2743200"/>
          </a:xfrm>
        </p:grpSpPr>
        <p:sp>
          <p:nvSpPr>
            <p:cNvPr id="5" name="Rectangle 17"/>
            <p:cNvSpPr/>
            <p:nvPr/>
          </p:nvSpPr>
          <p:spPr>
            <a:xfrm>
              <a:off x="5628414" y="3732010"/>
              <a:ext cx="2926800" cy="2743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91440" rIns="182880" bIns="91440" numCol="1" spcCol="0" rtlCol="0" fromWordArt="0" anchor="t" anchorCtr="0" forceAA="0" compatLnSpc="1">
              <a:prstTxWarp prst="textNoShape">
                <a:avLst/>
              </a:prstTxWarp>
              <a:noAutofit/>
            </a:bodyPr>
            <a:lstStyle/>
            <a:p>
              <a:endParaRPr lang="en-US" sz="7200" dirty="0">
                <a:solidFill>
                  <a:schemeClr val="tx1">
                    <a:alpha val="70000"/>
                  </a:schemeClr>
                </a:solidFill>
                <a:latin typeface="Arial" panose="020B0604020202020204" pitchFamily="34" charset="0"/>
                <a:cs typeface="Arial" panose="020B0604020202020204" pitchFamily="34" charset="0"/>
              </a:endParaRPr>
            </a:p>
          </p:txBody>
        </p:sp>
        <p:sp>
          <p:nvSpPr>
            <p:cNvPr id="6" name="TextBox 20"/>
            <p:cNvSpPr txBox="1"/>
            <p:nvPr/>
          </p:nvSpPr>
          <p:spPr>
            <a:xfrm>
              <a:off x="5877243" y="4369714"/>
              <a:ext cx="2380943" cy="1538067"/>
            </a:xfrm>
            <a:prstGeom prst="rect">
              <a:avLst/>
            </a:prstGeom>
            <a:noFill/>
          </p:spPr>
          <p:txBody>
            <a:bodyPr wrap="square" lIns="0" rIns="0" rtlCol="0">
              <a:spAutoFit/>
            </a:bodyPr>
            <a:lstStyle/>
            <a:p>
              <a:r>
                <a:rPr lang="en-US" altLang="zh-CN" sz="2400" dirty="0"/>
                <a:t>        </a:t>
              </a:r>
              <a:r>
                <a:rPr lang="zh-CN" altLang="en-US" sz="2400" dirty="0">
                  <a:solidFill>
                    <a:schemeClr val="tx1">
                      <a:alpha val="70000"/>
                    </a:schemeClr>
                  </a:solidFill>
                  <a:latin typeface="Arial" panose="020B0604020202020204" pitchFamily="34" charset="0"/>
                  <a:cs typeface="Arial" panose="020B0604020202020204" pitchFamily="34" charset="0"/>
                </a:rPr>
                <a:t>美国特拉华州（</a:t>
              </a:r>
              <a:r>
                <a:rPr lang="en-US" altLang="zh-CN" sz="2400" dirty="0">
                  <a:solidFill>
                    <a:schemeClr val="tx1">
                      <a:alpha val="70000"/>
                    </a:schemeClr>
                  </a:solidFill>
                  <a:latin typeface="Arial" panose="020B0604020202020204" pitchFamily="34" charset="0"/>
                  <a:cs typeface="Arial" panose="020B0604020202020204" pitchFamily="34" charset="0"/>
                </a:rPr>
                <a:t> State of Delaware </a:t>
              </a:r>
              <a:r>
                <a:rPr lang="zh-CN" altLang="en-US" sz="2400" dirty="0">
                  <a:solidFill>
                    <a:schemeClr val="tx1">
                      <a:alpha val="70000"/>
                    </a:schemeClr>
                  </a:solidFill>
                  <a:latin typeface="Arial" panose="020B0604020202020204" pitchFamily="34" charset="0"/>
                  <a:cs typeface="Arial" panose="020B0604020202020204" pitchFamily="34" charset="0"/>
                </a:rPr>
                <a:t>）</a:t>
              </a:r>
              <a:r>
                <a:rPr lang="zh-CN" altLang="zh-CN" sz="2400" dirty="0">
                  <a:solidFill>
                    <a:schemeClr val="tx1">
                      <a:alpha val="70000"/>
                    </a:schemeClr>
                  </a:solidFill>
                  <a:latin typeface="Arial" panose="020B0604020202020204" pitchFamily="34" charset="0"/>
                  <a:cs typeface="Arial" panose="020B0604020202020204" pitchFamily="34" charset="0"/>
                </a:rPr>
                <a:t>位于美国大西洋沿岸中部，距离东岸商业中心纽约及首都华盛顿均</a:t>
              </a:r>
              <a:r>
                <a:rPr lang="en-US" altLang="zh-CN" sz="2400" dirty="0">
                  <a:solidFill>
                    <a:schemeClr val="tx1">
                      <a:alpha val="70000"/>
                    </a:schemeClr>
                  </a:solidFill>
                  <a:latin typeface="Arial" panose="020B0604020202020204" pitchFamily="34" charset="0"/>
                  <a:cs typeface="Arial" panose="020B0604020202020204" pitchFamily="34" charset="0"/>
                </a:rPr>
                <a:t>125</a:t>
              </a:r>
              <a:r>
                <a:rPr lang="zh-CN" altLang="zh-CN" sz="2400" dirty="0">
                  <a:solidFill>
                    <a:schemeClr val="tx1">
                      <a:alpha val="70000"/>
                    </a:schemeClr>
                  </a:solidFill>
                  <a:latin typeface="Arial" panose="020B0604020202020204" pitchFamily="34" charset="0"/>
                  <a:cs typeface="Arial" panose="020B0604020202020204" pitchFamily="34" charset="0"/>
                </a:rPr>
                <a:t>英里以内。州境位于德尔马瓦半岛东北部。北邻宾夕法尼亚州，西、南两边接马里兰州，东北隔特拉华湾与新泽西州相望，东南濒临大西洋</a:t>
              </a:r>
              <a:r>
                <a:rPr lang="zh-CN" altLang="en-US" sz="2400" dirty="0">
                  <a:solidFill>
                    <a:schemeClr val="tx1">
                      <a:alpha val="70000"/>
                    </a:schemeClr>
                  </a:solidFill>
                  <a:latin typeface="Arial" panose="020B0604020202020204" pitchFamily="34" charset="0"/>
                  <a:cs typeface="Arial" panose="020B0604020202020204" pitchFamily="34" charset="0"/>
                </a:rPr>
                <a:t>。</a:t>
              </a:r>
              <a:endParaRPr lang="en-US" altLang="zh-CN" sz="2400" dirty="0">
                <a:solidFill>
                  <a:schemeClr val="tx1">
                    <a:alpha val="70000"/>
                  </a:schemeClr>
                </a:solidFill>
                <a:latin typeface="Arial" panose="020B0604020202020204" pitchFamily="34" charset="0"/>
                <a:cs typeface="Arial" panose="020B0604020202020204" pitchFamily="34" charset="0"/>
              </a:endParaRPr>
            </a:p>
            <a:p>
              <a:endParaRPr lang="en-US" sz="2400" dirty="0">
                <a:solidFill>
                  <a:schemeClr val="tx1">
                    <a:alpha val="70000"/>
                  </a:schemeClr>
                </a:solidFill>
                <a:latin typeface="Arial" panose="020B0604020202020204" pitchFamily="34" charset="0"/>
                <a:cs typeface="Arial" panose="020B0604020202020204" pitchFamily="34" charset="0"/>
              </a:endParaRPr>
            </a:p>
            <a:p>
              <a:r>
                <a:rPr lang="zh-CN" altLang="en-US" sz="2400" dirty="0">
                  <a:solidFill>
                    <a:schemeClr val="tx1">
                      <a:alpha val="70000"/>
                    </a:schemeClr>
                  </a:solidFill>
                  <a:latin typeface="Arial" panose="020B0604020202020204" pitchFamily="34" charset="0"/>
                  <a:cs typeface="Arial" panose="020B0604020202020204" pitchFamily="34" charset="0"/>
                </a:rPr>
                <a:t>       美国</a:t>
              </a:r>
              <a:r>
                <a:rPr lang="zh-CN" altLang="zh-CN" sz="2400" dirty="0">
                  <a:solidFill>
                    <a:schemeClr val="tx1">
                      <a:alpha val="70000"/>
                    </a:schemeClr>
                  </a:solidFill>
                  <a:latin typeface="Arial" panose="020B0604020202020204" pitchFamily="34" charset="0"/>
                  <a:cs typeface="Arial" panose="020B0604020202020204" pitchFamily="34" charset="0"/>
                </a:rPr>
                <a:t>特拉华州被誉为“世界公司首都”，其中</a:t>
              </a:r>
              <a:r>
                <a:rPr lang="en-US" altLang="zh-CN" sz="2400" dirty="0">
                  <a:solidFill>
                    <a:schemeClr val="tx1">
                      <a:alpha val="70000"/>
                    </a:schemeClr>
                  </a:solidFill>
                  <a:latin typeface="Arial" panose="020B0604020202020204" pitchFamily="34" charset="0"/>
                  <a:cs typeface="Arial" panose="020B0604020202020204" pitchFamily="34" charset="0"/>
                </a:rPr>
                <a:t>50%</a:t>
              </a:r>
              <a:r>
                <a:rPr lang="zh-CN" altLang="zh-CN" sz="2400" dirty="0">
                  <a:solidFill>
                    <a:schemeClr val="tx1">
                      <a:alpha val="70000"/>
                    </a:schemeClr>
                  </a:solidFill>
                  <a:latin typeface="Arial" panose="020B0604020202020204" pitchFamily="34" charset="0"/>
                  <a:cs typeface="Arial" panose="020B0604020202020204" pitchFamily="34" charset="0"/>
                </a:rPr>
                <a:t>的美国上市公司，</a:t>
              </a:r>
              <a:r>
                <a:rPr lang="en-US" altLang="zh-CN" sz="2400" dirty="0">
                  <a:solidFill>
                    <a:schemeClr val="tx1">
                      <a:alpha val="70000"/>
                    </a:schemeClr>
                  </a:solidFill>
                  <a:latin typeface="Arial" panose="020B0604020202020204" pitchFamily="34" charset="0"/>
                  <a:cs typeface="Arial" panose="020B0604020202020204" pitchFamily="34" charset="0"/>
                </a:rPr>
                <a:t>64%</a:t>
              </a:r>
              <a:r>
                <a:rPr lang="zh-CN" altLang="zh-CN" sz="2400" dirty="0">
                  <a:solidFill>
                    <a:schemeClr val="tx1">
                      <a:alpha val="70000"/>
                    </a:schemeClr>
                  </a:solidFill>
                  <a:latin typeface="Arial" panose="020B0604020202020204" pitchFamily="34" charset="0"/>
                  <a:cs typeface="Arial" panose="020B0604020202020204" pitchFamily="34" charset="0"/>
                </a:rPr>
                <a:t>的财富</a:t>
              </a:r>
              <a:r>
                <a:rPr lang="en-US" altLang="zh-CN" sz="2400" dirty="0">
                  <a:solidFill>
                    <a:schemeClr val="tx1">
                      <a:alpha val="70000"/>
                    </a:schemeClr>
                  </a:solidFill>
                  <a:latin typeface="Arial" panose="020B0604020202020204" pitchFamily="34" charset="0"/>
                  <a:cs typeface="Arial" panose="020B0604020202020204" pitchFamily="34" charset="0"/>
                </a:rPr>
                <a:t>500</a:t>
              </a:r>
              <a:r>
                <a:rPr lang="zh-CN" altLang="zh-CN" sz="2400" dirty="0">
                  <a:solidFill>
                    <a:schemeClr val="tx1">
                      <a:alpha val="70000"/>
                    </a:schemeClr>
                  </a:solidFill>
                  <a:latin typeface="Arial" panose="020B0604020202020204" pitchFamily="34" charset="0"/>
                  <a:cs typeface="Arial" panose="020B0604020202020204" pitchFamily="34" charset="0"/>
                </a:rPr>
                <a:t>强公司，以及成千上万家美国境外公司设立的子公司，都在这里。</a:t>
              </a:r>
              <a:endParaRPr lang="en-US" sz="2400" dirty="0">
                <a:solidFill>
                  <a:schemeClr val="tx1">
                    <a:alpha val="70000"/>
                  </a:schemeClr>
                </a:solidFill>
                <a:latin typeface="Arial" panose="020B0604020202020204" pitchFamily="34" charset="0"/>
                <a:cs typeface="Arial" panose="020B0604020202020204" pitchFamily="34" charset="0"/>
              </a:endParaRPr>
            </a:p>
          </p:txBody>
        </p:sp>
        <p:sp>
          <p:nvSpPr>
            <p:cNvPr id="7" name="TextBox 21"/>
            <p:cNvSpPr txBox="1"/>
            <p:nvPr/>
          </p:nvSpPr>
          <p:spPr>
            <a:xfrm>
              <a:off x="5899219" y="3885186"/>
              <a:ext cx="326651" cy="273219"/>
            </a:xfrm>
            <a:prstGeom prst="rect">
              <a:avLst/>
            </a:prstGeom>
            <a:noFill/>
          </p:spPr>
          <p:txBody>
            <a:bodyPr wrap="none" lIns="0" rIns="0" rtlCol="0">
              <a:spAutoFit/>
            </a:bodyPr>
            <a:lstStyle/>
            <a:p>
              <a:r>
                <a:rPr lang="zh-CN" altLang="en-US" sz="4000" b="1" dirty="0">
                  <a:solidFill>
                    <a:srgbClr val="B39B77">
                      <a:alpha val="60000"/>
                    </a:srgbClr>
                  </a:solidFill>
                  <a:latin typeface="Arial" panose="020B0604020202020204" pitchFamily="34" charset="0"/>
                  <a:cs typeface="Arial" panose="020B0604020202020204" pitchFamily="34" charset="0"/>
                </a:rPr>
                <a:t>简介</a:t>
              </a:r>
              <a:endParaRPr lang="en-US" sz="4000" b="1" dirty="0">
                <a:solidFill>
                  <a:srgbClr val="B39B77">
                    <a:alpha val="60000"/>
                  </a:srgbClr>
                </a:solidFill>
                <a:latin typeface="Arial" panose="020B0604020202020204" pitchFamily="34" charset="0"/>
                <a:cs typeface="Arial" panose="020B0604020202020204" pitchFamily="34" charset="0"/>
              </a:endParaRPr>
            </a:p>
          </p:txBody>
        </p:sp>
      </p:grpSp>
      <p:grpSp>
        <p:nvGrpSpPr>
          <p:cNvPr id="8" name="Group 23"/>
          <p:cNvGrpSpPr/>
          <p:nvPr/>
        </p:nvGrpSpPr>
        <p:grpSpPr>
          <a:xfrm>
            <a:off x="12535201" y="6415538"/>
            <a:ext cx="10674272" cy="6060852"/>
            <a:chOff x="5563532" y="3760345"/>
            <a:chExt cx="2926800" cy="2743200"/>
          </a:xfrm>
        </p:grpSpPr>
        <p:sp>
          <p:nvSpPr>
            <p:cNvPr id="9" name="Rectangle 24"/>
            <p:cNvSpPr/>
            <p:nvPr/>
          </p:nvSpPr>
          <p:spPr>
            <a:xfrm>
              <a:off x="5563532" y="3760345"/>
              <a:ext cx="2926800" cy="2743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91440" rIns="182880" bIns="91440" numCol="1" spcCol="0" rtlCol="0" fromWordArt="0" anchor="t" anchorCtr="0" forceAA="0" compatLnSpc="1">
              <a:prstTxWarp prst="textNoShape">
                <a:avLst/>
              </a:prstTxWarp>
              <a:noAutofit/>
            </a:bodyPr>
            <a:lstStyle/>
            <a:p>
              <a:endParaRPr lang="en-US" sz="7200" dirty="0">
                <a:solidFill>
                  <a:schemeClr val="tx1">
                    <a:alpha val="70000"/>
                  </a:schemeClr>
                </a:solidFill>
                <a:latin typeface="Arial" panose="020B0604020202020204" pitchFamily="34" charset="0"/>
                <a:cs typeface="Arial" panose="020B0604020202020204" pitchFamily="34" charset="0"/>
              </a:endParaRPr>
            </a:p>
          </p:txBody>
        </p:sp>
        <p:sp>
          <p:nvSpPr>
            <p:cNvPr id="10" name="TextBox 26"/>
            <p:cNvSpPr txBox="1"/>
            <p:nvPr/>
          </p:nvSpPr>
          <p:spPr>
            <a:xfrm>
              <a:off x="5821147" y="4332460"/>
              <a:ext cx="2404695" cy="2027811"/>
            </a:xfrm>
            <a:prstGeom prst="rect">
              <a:avLst/>
            </a:prstGeom>
            <a:noFill/>
          </p:spPr>
          <p:txBody>
            <a:bodyPr wrap="square" lIns="0" rIns="0" rtlCol="0">
              <a:spAutoFit/>
            </a:bodyPr>
            <a:lstStyle/>
            <a:p>
              <a:pPr marL="342900" indent="-342900">
                <a:lnSpc>
                  <a:spcPct val="120000"/>
                </a:lnSpc>
                <a:buFont typeface="Wingdings" panose="05000000000000000000" pitchFamily="2" charset="2"/>
                <a:buChar char="u"/>
              </a:pPr>
              <a:r>
                <a:rPr lang="zh-CN" altLang="zh-CN" sz="2400" dirty="0">
                  <a:solidFill>
                    <a:schemeClr val="tx1">
                      <a:alpha val="70000"/>
                    </a:schemeClr>
                  </a:solidFill>
                  <a:latin typeface="Arial" panose="020B0604020202020204" pitchFamily="34" charset="0"/>
                  <a:cs typeface="Arial" panose="020B0604020202020204" pitchFamily="34" charset="0"/>
                </a:rPr>
                <a:t>完善的法律保护</a:t>
              </a:r>
              <a:r>
                <a:rPr lang="zh-CN" altLang="en-US" sz="2400" dirty="0">
                  <a:solidFill>
                    <a:schemeClr val="tx1">
                      <a:alpha val="70000"/>
                    </a:schemeClr>
                  </a:solidFill>
                  <a:latin typeface="Arial" panose="020B0604020202020204" pitchFamily="34" charset="0"/>
                  <a:cs typeface="Arial" panose="020B0604020202020204" pitchFamily="34" charset="0"/>
                </a:rPr>
                <a:t>和州务卿办公流程，为实体设立和管理提供最大便利；</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匿名性、无资本要求：特拉华州对成立公司所需资本无硬性规定，另外该州法规定公司高层成员及股东姓名地址无需备案；</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税务优惠：没有在特拉华州内经营，不会被征收特拉华州所得税；在特拉华州内经营活动和办公场所的公司需缴企业所得税，税率是</a:t>
              </a:r>
              <a:r>
                <a:rPr lang="en-US" altLang="zh-CN" sz="2400" dirty="0">
                  <a:solidFill>
                    <a:schemeClr val="tx1">
                      <a:alpha val="70000"/>
                    </a:schemeClr>
                  </a:solidFill>
                  <a:latin typeface="Arial" panose="020B0604020202020204" pitchFamily="34" charset="0"/>
                  <a:cs typeface="Arial" panose="020B0604020202020204" pitchFamily="34" charset="0"/>
                </a:rPr>
                <a:t>8.7%</a:t>
              </a:r>
              <a:r>
                <a:rPr lang="zh-CN" altLang="en-US" sz="2400" dirty="0">
                  <a:solidFill>
                    <a:schemeClr val="tx1">
                      <a:alpha val="70000"/>
                    </a:schemeClr>
                  </a:solidFill>
                  <a:latin typeface="Arial" panose="020B0604020202020204" pitchFamily="34" charset="0"/>
                  <a:cs typeface="Arial" panose="020B0604020202020204" pitchFamily="34" charset="0"/>
                </a:rPr>
                <a:t>；</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特拉华州法允许多种类型股票存在，投融资便利；</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银行账户不受债权人约束：绝大多数情况下，债权人不能要求银行冻结债务人的资产或扣押债务人的资产。</a:t>
              </a:r>
              <a:endParaRPr lang="en-US" sz="2400" dirty="0">
                <a:solidFill>
                  <a:schemeClr val="tx1">
                    <a:alpha val="70000"/>
                  </a:schemeClr>
                </a:solidFill>
                <a:latin typeface="Arial" panose="020B0604020202020204" pitchFamily="34" charset="0"/>
                <a:cs typeface="Arial" panose="020B0604020202020204" pitchFamily="34" charset="0"/>
              </a:endParaRPr>
            </a:p>
          </p:txBody>
        </p:sp>
        <p:sp>
          <p:nvSpPr>
            <p:cNvPr id="11" name="TextBox 27"/>
            <p:cNvSpPr txBox="1"/>
            <p:nvPr/>
          </p:nvSpPr>
          <p:spPr>
            <a:xfrm>
              <a:off x="5821147" y="3885186"/>
              <a:ext cx="318486" cy="273219"/>
            </a:xfrm>
            <a:prstGeom prst="rect">
              <a:avLst/>
            </a:prstGeom>
            <a:noFill/>
          </p:spPr>
          <p:txBody>
            <a:bodyPr wrap="none" lIns="0" rIns="0" rtlCol="0">
              <a:spAutoFit/>
            </a:bodyPr>
            <a:lstStyle/>
            <a:p>
              <a:r>
                <a:rPr lang="zh-CN" altLang="en-US" sz="4000" b="1" dirty="0">
                  <a:solidFill>
                    <a:srgbClr val="B39B77">
                      <a:alpha val="60000"/>
                    </a:srgbClr>
                  </a:solidFill>
                  <a:latin typeface="Arial" panose="020B0604020202020204" pitchFamily="34" charset="0"/>
                  <a:cs typeface="Arial" panose="020B0604020202020204" pitchFamily="34" charset="0"/>
                </a:rPr>
                <a:t>优势</a:t>
              </a:r>
              <a:endParaRPr lang="en-US" sz="4000" b="1" dirty="0">
                <a:solidFill>
                  <a:srgbClr val="B39B77">
                    <a:alpha val="60000"/>
                  </a:srgbClr>
                </a:solidFill>
                <a:latin typeface="Arial" panose="020B0604020202020204" pitchFamily="34" charset="0"/>
                <a:cs typeface="Arial" panose="020B0604020202020204" pitchFamily="34" charset="0"/>
              </a:endParaRPr>
            </a:p>
          </p:txBody>
        </p:sp>
      </p:grpSp>
      <p:sp>
        <p:nvSpPr>
          <p:cNvPr id="14" name="TextBox 2"/>
          <p:cNvSpPr txBox="1"/>
          <p:nvPr/>
        </p:nvSpPr>
        <p:spPr>
          <a:xfrm>
            <a:off x="1551795" y="3715505"/>
            <a:ext cx="4698722" cy="1175706"/>
          </a:xfrm>
          <a:prstGeom prst="rect">
            <a:avLst/>
          </a:prstGeom>
          <a:noFill/>
        </p:spPr>
        <p:txBody>
          <a:bodyPr wrap="none" rtlCol="0">
            <a:spAutoFit/>
          </a:bodyPr>
          <a:lstStyle/>
          <a:p>
            <a:pPr>
              <a:lnSpc>
                <a:spcPct val="80000"/>
              </a:lnSpc>
            </a:pPr>
            <a:r>
              <a:rPr lang="zh-CN" altLang="en-US" sz="8800" b="1" dirty="0">
                <a:solidFill>
                  <a:srgbClr val="FF0000"/>
                </a:solidFill>
                <a:latin typeface="Arial" panose="020B0604020202020204" pitchFamily="34" charset="0"/>
                <a:ea typeface="Bebas Neue" charset="0"/>
                <a:cs typeface="Arial" panose="020B0604020202020204" pitchFamily="34" charset="0"/>
              </a:rPr>
              <a:t>在岸</a:t>
            </a:r>
            <a:r>
              <a:rPr lang="zh-CN" altLang="en-US" sz="8800" b="1" dirty="0">
                <a:solidFill>
                  <a:srgbClr val="B39B77"/>
                </a:solidFill>
                <a:latin typeface="Arial" panose="020B0604020202020204" pitchFamily="34" charset="0"/>
                <a:ea typeface="Bebas Neue" charset="0"/>
                <a:cs typeface="Arial" panose="020B0604020202020204" pitchFamily="34" charset="0"/>
              </a:rPr>
              <a:t>属地</a:t>
            </a:r>
            <a:endParaRPr lang="en-US" sz="8800" b="1" dirty="0">
              <a:solidFill>
                <a:srgbClr val="B39B77"/>
              </a:solidFill>
              <a:latin typeface="Arial" panose="020B0604020202020204" pitchFamily="34" charset="0"/>
              <a:ea typeface="Bebas Neue" charset="0"/>
              <a:cs typeface="Arial" panose="020B0604020202020204" pitchFamily="34" charset="0"/>
            </a:endParaRPr>
          </a:p>
        </p:txBody>
      </p:sp>
      <p:sp>
        <p:nvSpPr>
          <p:cNvPr id="15" name="TextBox 2"/>
          <p:cNvSpPr txBox="1"/>
          <p:nvPr/>
        </p:nvSpPr>
        <p:spPr>
          <a:xfrm>
            <a:off x="1626618" y="5280023"/>
            <a:ext cx="3262432" cy="584775"/>
          </a:xfrm>
          <a:prstGeom prst="rect">
            <a:avLst/>
          </a:prstGeom>
          <a:noFill/>
        </p:spPr>
        <p:txBody>
          <a:bodyPr wrap="none" rtlCol="0">
            <a:spAutoFit/>
          </a:bodyPr>
          <a:lstStyle/>
          <a:p>
            <a:pPr>
              <a:lnSpc>
                <a:spcPct val="80000"/>
              </a:lnSpc>
            </a:pPr>
            <a:r>
              <a:rPr lang="zh-CN" altLang="en-US" sz="4000" dirty="0">
                <a:solidFill>
                  <a:srgbClr val="B39B77"/>
                </a:solidFill>
                <a:latin typeface="思源黑体 CN Medium" panose="020B0600000000000000" pitchFamily="34" charset="-122"/>
                <a:ea typeface="思源黑体 CN Medium" panose="020B0600000000000000" pitchFamily="34" charset="-122"/>
                <a:cs typeface="Arial" panose="020B0604020202020204" pitchFamily="34" charset="0"/>
              </a:rPr>
              <a:t>美国特拉华州</a:t>
            </a:r>
            <a:endParaRPr lang="en-US" sz="4000" dirty="0">
              <a:solidFill>
                <a:srgbClr val="B39B77"/>
              </a:solidFill>
              <a:latin typeface="思源黑体 CN Medium" panose="020B0600000000000000" pitchFamily="34" charset="-122"/>
              <a:ea typeface="思源黑体 CN Medium" panose="020B0600000000000000" pitchFamily="34" charset="-122"/>
              <a:cs typeface="Arial" panose="020B0604020202020204" pitchFamily="34" charset="0"/>
            </a:endParaRPr>
          </a:p>
        </p:txBody>
      </p:sp>
      <p:sp>
        <p:nvSpPr>
          <p:cNvPr id="16" name="矩形 15"/>
          <p:cNvSpPr/>
          <p:nvPr/>
        </p:nvSpPr>
        <p:spPr>
          <a:xfrm>
            <a:off x="1849626" y="12346745"/>
            <a:ext cx="849360" cy="9143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a:solidFill>
                <a:srgbClr val="B39B77"/>
              </a:solidFill>
            </a:endParaRPr>
          </a:p>
        </p:txBody>
      </p:sp>
      <p:sp>
        <p:nvSpPr>
          <p:cNvPr id="18" name="/ introduction section"/>
          <p:cNvSpPr txBox="1"/>
          <p:nvPr/>
        </p:nvSpPr>
        <p:spPr>
          <a:xfrm>
            <a:off x="1788493" y="390865"/>
            <a:ext cx="6377240" cy="4337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r"/>
          </a:lstStyle>
          <a:p>
            <a:pPr algn="l"/>
            <a:r>
              <a:rPr lang="en-US" sz="1800" dirty="0">
                <a:latin typeface="Arial" panose="020B0604020202020204" pitchFamily="34" charset="0"/>
                <a:ea typeface="方正兰亭黑_GBK" panose="02000000000000000000" pitchFamily="2" charset="-122"/>
                <a:cs typeface="Arial" panose="020B0604020202020204" pitchFamily="34" charset="0"/>
              </a:rPr>
              <a:t>Global Legal ，Commercial &amp; Wealth Services</a:t>
            </a:r>
          </a:p>
        </p:txBody>
      </p:sp>
      <p:sp>
        <p:nvSpPr>
          <p:cNvPr id="19" name="SLIDE"/>
          <p:cNvSpPr txBox="1"/>
          <p:nvPr/>
        </p:nvSpPr>
        <p:spPr>
          <a:xfrm>
            <a:off x="12022906" y="185681"/>
            <a:ext cx="464872" cy="205184"/>
          </a:xfrm>
          <a:prstGeom prst="rect">
            <a:avLst/>
          </a:prstGeom>
          <a:ln w="12700">
            <a:miter lim="400000"/>
          </a:ln>
          <a:extLst>
            <a:ext uri="{C572A759-6A51-4108-AA02-DFA0A04FC94B}">
              <ma14:wrappingTextBoxFlag xmlns:ma14="http://schemas.microsoft.com/office/mac/drawingml/2011/main" xmlns="" val="1"/>
            </a:ext>
          </a:extLst>
        </p:spPr>
        <p:txBody>
          <a:bodyPr wrap="none" lIns="25400" tIns="25400" rIns="25400" bIns="25400" anchor="ctr">
            <a:spAutoFit/>
          </a:bodyPr>
          <a:lstStyle>
            <a:lvl1pPr algn="ctr">
              <a:lnSpc>
                <a:spcPct val="100000"/>
              </a:lnSpc>
              <a:defRPr sz="2000" b="1" i="0" cap="all" spc="100">
                <a:solidFill>
                  <a:srgbClr val="FFFFFF"/>
                </a:solidFill>
              </a:defRPr>
            </a:lvl1pPr>
          </a:lstStyle>
          <a:p>
            <a:r>
              <a:rPr lang="en-US" sz="1000" dirty="0">
                <a:latin typeface="Arial" panose="020B0604020202020204" pitchFamily="34" charset="0"/>
                <a:cs typeface="Arial" panose="020B0604020202020204" pitchFamily="34" charset="0"/>
              </a:rPr>
              <a:t>page</a:t>
            </a:r>
            <a:endParaRPr sz="1000" dirty="0">
              <a:latin typeface="Arial" panose="020B0604020202020204" pitchFamily="34" charset="0"/>
              <a:cs typeface="Arial" panose="020B0604020202020204" pitchFamily="34" charset="0"/>
            </a:endParaRPr>
          </a:p>
        </p:txBody>
      </p:sp>
      <p:sp>
        <p:nvSpPr>
          <p:cNvPr id="20" name="幻灯片编号"/>
          <p:cNvSpPr txBox="1">
            <a:spLocks/>
          </p:cNvSpPr>
          <p:nvPr/>
        </p:nvSpPr>
        <p:spPr>
          <a:xfrm>
            <a:off x="12073013" y="468036"/>
            <a:ext cx="269045" cy="279401"/>
          </a:xfrm>
          <a:prstGeom prst="rect">
            <a:avLst/>
          </a:prstGeom>
          <a:extLst>
            <a:ext uri="{C572A759-6A51-4108-AA02-DFA0A04FC94B}">
              <ma14:wrappingTextBoxFlag xmlns:ma14="http://schemas.microsoft.com/office/mac/drawingml/2011/main" xmlns="" val="1"/>
            </a:ext>
          </a:extLst>
        </p:spPr>
        <p:txBody>
          <a:bodyPr vert="horz" lIns="91440" tIns="45720" rIns="91440" bIns="45720" rtlCol="0" anchor="ctr"/>
          <a:lstStyle>
            <a:defPPr>
              <a:defRPr lang="zh-CN"/>
            </a:defPPr>
            <a:lvl1pPr marL="0" algn="r" defTabSz="1828800" rtl="0" eaLnBrk="1" latinLnBrk="0" hangingPunct="1">
              <a:defRPr sz="2400" kern="1200">
                <a:solidFill>
                  <a:schemeClr val="tx1">
                    <a:tint val="75000"/>
                  </a:schemeClr>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a:lstStyle>
          <a:p>
            <a:r>
              <a:rPr lang="en-US" altLang="zh-CN" sz="3200" dirty="0">
                <a:solidFill>
                  <a:schemeClr val="bg1"/>
                </a:solidFill>
                <a:latin typeface="Arial" panose="020B0604020202020204" pitchFamily="34" charset="0"/>
                <a:cs typeface="Arial" panose="020B0604020202020204" pitchFamily="34" charset="0"/>
              </a:rPr>
              <a:t>2</a:t>
            </a:r>
            <a:endParaRPr lang="zh-CN" altLang="en-US" sz="3200" dirty="0">
              <a:solidFill>
                <a:schemeClr val="bg1"/>
              </a:solidFill>
              <a:latin typeface="Arial" panose="020B0604020202020204" pitchFamily="34" charset="0"/>
              <a:cs typeface="Arial" panose="020B0604020202020204" pitchFamily="34" charset="0"/>
            </a:endParaRPr>
          </a:p>
        </p:txBody>
      </p:sp>
      <p:pic>
        <p:nvPicPr>
          <p:cNvPr id="21" name="图片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92615" y="204731"/>
            <a:ext cx="1414265" cy="573564"/>
          </a:xfrm>
          <a:prstGeom prst="rect">
            <a:avLst/>
          </a:prstGeom>
        </p:spPr>
      </p:pic>
      <p:pic>
        <p:nvPicPr>
          <p:cNvPr id="3" name="图片 2">
            <a:extLst>
              <a:ext uri="{FF2B5EF4-FFF2-40B4-BE49-F238E27FC236}">
                <a16:creationId xmlns:a16="http://schemas.microsoft.com/office/drawing/2014/main" id="{EEB82AFE-4C46-4647-9991-01ED23466C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52059" y="2312355"/>
            <a:ext cx="9457414" cy="3250986"/>
          </a:xfrm>
          <a:prstGeom prst="rect">
            <a:avLst/>
          </a:prstGeom>
        </p:spPr>
      </p:pic>
    </p:spTree>
    <p:extLst>
      <p:ext uri="{BB962C8B-B14F-4D97-AF65-F5344CB8AC3E}">
        <p14:creationId xmlns:p14="http://schemas.microsoft.com/office/powerpoint/2010/main" val="1312681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p:cNvSpPr/>
          <p:nvPr/>
        </p:nvSpPr>
        <p:spPr>
          <a:xfrm>
            <a:off x="-2" y="-2"/>
            <a:ext cx="24384000" cy="1041481"/>
          </a:xfrm>
          <a:prstGeom prst="rect">
            <a:avLst/>
          </a:prstGeom>
          <a:solidFill>
            <a:schemeClr val="bg1">
              <a:lumMod val="85000"/>
            </a:schemeClr>
          </a:solidFill>
          <a:ln w="12700">
            <a:miter lim="400000"/>
          </a:ln>
        </p:spPr>
        <p:txBody>
          <a:bodyPr lIns="38100" tIns="38100" rIns="38100" bIns="38100" anchor="ctr"/>
          <a:lstStyle/>
          <a:p>
            <a:pPr>
              <a:lnSpc>
                <a:spcPct val="100000"/>
              </a:lnSpc>
              <a:defRPr sz="3000" b="1" i="0" spc="-90">
                <a:solidFill>
                  <a:srgbClr val="FFFFFF"/>
                </a:solidFill>
              </a:defRPr>
            </a:pPr>
            <a:endParaRPr sz="3000"/>
          </a:p>
        </p:txBody>
      </p:sp>
      <p:sp>
        <p:nvSpPr>
          <p:cNvPr id="22" name="三角形"/>
          <p:cNvSpPr/>
          <p:nvPr/>
        </p:nvSpPr>
        <p:spPr>
          <a:xfrm rot="2700000" flipH="1">
            <a:off x="11173126" y="-1068229"/>
            <a:ext cx="2136457" cy="213645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0" y="0"/>
                </a:lnTo>
                <a:close/>
              </a:path>
            </a:pathLst>
          </a:custGeom>
          <a:solidFill>
            <a:srgbClr val="B39B77"/>
          </a:solidFill>
          <a:ln w="12700">
            <a:miter lim="400000"/>
          </a:ln>
          <a:effectLst>
            <a:outerShdw blurRad="50800" dist="38100" dir="2700000" algn="tl" rotWithShape="0">
              <a:prstClr val="black">
                <a:alpha val="40000"/>
              </a:prstClr>
            </a:outerShdw>
          </a:effectLst>
        </p:spPr>
        <p:txBody>
          <a:bodyPr lIns="38100" tIns="38100" rIns="38100" bIns="38100" anchor="ctr"/>
          <a:lstStyle/>
          <a:p>
            <a:pPr>
              <a:lnSpc>
                <a:spcPct val="100000"/>
              </a:lnSpc>
              <a:defRPr sz="3000" b="1" i="0" spc="-90">
                <a:solidFill>
                  <a:srgbClr val="FFFFFF"/>
                </a:solidFill>
              </a:defRPr>
            </a:pPr>
            <a:endParaRPr sz="3000"/>
          </a:p>
        </p:txBody>
      </p:sp>
      <p:grpSp>
        <p:nvGrpSpPr>
          <p:cNvPr id="4" name="Group 22"/>
          <p:cNvGrpSpPr/>
          <p:nvPr/>
        </p:nvGrpSpPr>
        <p:grpSpPr>
          <a:xfrm>
            <a:off x="1740063" y="6399397"/>
            <a:ext cx="10451936" cy="6093135"/>
            <a:chOff x="5628414" y="3732010"/>
            <a:chExt cx="2926800" cy="2743200"/>
          </a:xfrm>
        </p:grpSpPr>
        <p:sp>
          <p:nvSpPr>
            <p:cNvPr id="5" name="Rectangle 17"/>
            <p:cNvSpPr/>
            <p:nvPr/>
          </p:nvSpPr>
          <p:spPr>
            <a:xfrm>
              <a:off x="5628414" y="3732010"/>
              <a:ext cx="2926800" cy="2743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91440" rIns="182880" bIns="91440" numCol="1" spcCol="0" rtlCol="0" fromWordArt="0" anchor="t" anchorCtr="0" forceAA="0" compatLnSpc="1">
              <a:prstTxWarp prst="textNoShape">
                <a:avLst/>
              </a:prstTxWarp>
              <a:noAutofit/>
            </a:bodyPr>
            <a:lstStyle/>
            <a:p>
              <a:endParaRPr lang="en-US" sz="7200" dirty="0">
                <a:solidFill>
                  <a:schemeClr val="tx1">
                    <a:alpha val="70000"/>
                  </a:schemeClr>
                </a:solidFill>
                <a:latin typeface="Arial" panose="020B0604020202020204" pitchFamily="34" charset="0"/>
                <a:cs typeface="Arial" panose="020B0604020202020204" pitchFamily="34" charset="0"/>
              </a:endParaRPr>
            </a:p>
          </p:txBody>
        </p:sp>
        <p:sp>
          <p:nvSpPr>
            <p:cNvPr id="6" name="TextBox 20"/>
            <p:cNvSpPr txBox="1"/>
            <p:nvPr/>
          </p:nvSpPr>
          <p:spPr>
            <a:xfrm>
              <a:off x="5877243" y="4369714"/>
              <a:ext cx="2380943" cy="1371789"/>
            </a:xfrm>
            <a:prstGeom prst="rect">
              <a:avLst/>
            </a:prstGeom>
            <a:noFill/>
          </p:spPr>
          <p:txBody>
            <a:bodyPr wrap="square" lIns="0" rIns="0" rtlCol="0">
              <a:spAutoFit/>
            </a:bodyPr>
            <a:lstStyle/>
            <a:p>
              <a:r>
                <a:rPr lang="en-US" altLang="zh-CN" sz="2400" dirty="0"/>
                <a:t>        </a:t>
              </a:r>
              <a:r>
                <a:rPr lang="zh-CN" altLang="en-US" sz="2400" dirty="0">
                  <a:solidFill>
                    <a:schemeClr val="tx1">
                      <a:alpha val="70000"/>
                    </a:schemeClr>
                  </a:solidFill>
                  <a:latin typeface="Arial" panose="020B0604020202020204" pitchFamily="34" charset="0"/>
                  <a:cs typeface="Arial" panose="020B0604020202020204" pitchFamily="34" charset="0"/>
                </a:rPr>
                <a:t>美国内华达州（</a:t>
              </a:r>
              <a:r>
                <a:rPr lang="en-US" altLang="zh-CN" sz="2400" dirty="0">
                  <a:solidFill>
                    <a:schemeClr val="tx1">
                      <a:alpha val="70000"/>
                    </a:schemeClr>
                  </a:solidFill>
                  <a:latin typeface="Arial" panose="020B0604020202020204" pitchFamily="34" charset="0"/>
                  <a:cs typeface="Arial" panose="020B0604020202020204" pitchFamily="34" charset="0"/>
                </a:rPr>
                <a:t> State of Nevada </a:t>
              </a:r>
              <a:r>
                <a:rPr lang="zh-CN" altLang="en-US" sz="2400" dirty="0">
                  <a:solidFill>
                    <a:schemeClr val="tx1">
                      <a:alpha val="70000"/>
                    </a:schemeClr>
                  </a:solidFill>
                  <a:latin typeface="Arial" panose="020B0604020202020204" pitchFamily="34" charset="0"/>
                  <a:cs typeface="Arial" panose="020B0604020202020204" pitchFamily="34" charset="0"/>
                </a:rPr>
                <a:t>）</a:t>
              </a:r>
              <a:r>
                <a:rPr lang="zh-CN" altLang="zh-CN" sz="2400" dirty="0">
                  <a:solidFill>
                    <a:schemeClr val="tx1">
                      <a:alpha val="70000"/>
                    </a:schemeClr>
                  </a:solidFill>
                  <a:latin typeface="Arial" panose="020B0604020202020204" pitchFamily="34" charset="0"/>
                  <a:cs typeface="Arial" panose="020B0604020202020204" pitchFamily="34" charset="0"/>
                </a:rPr>
                <a:t>位于美国西岸，为美国第七大州，是美国中西部的重要桥梁和货物储存中心。东临犹他州与亚利桑那州，西临加州，北临奥瑞冈州。内华达州本身是沙漠，州内较有名的城市包括赌城</a:t>
              </a:r>
              <a:r>
                <a:rPr lang="en-US" altLang="zh-CN" sz="2400" dirty="0">
                  <a:solidFill>
                    <a:schemeClr val="tx1">
                      <a:alpha val="70000"/>
                    </a:schemeClr>
                  </a:solidFill>
                  <a:latin typeface="Arial" panose="020B0604020202020204" pitchFamily="34" charset="0"/>
                  <a:cs typeface="Arial" panose="020B0604020202020204" pitchFamily="34" charset="0"/>
                </a:rPr>
                <a:t>--</a:t>
              </a:r>
              <a:r>
                <a:rPr lang="zh-CN" altLang="zh-CN" sz="2400" dirty="0">
                  <a:solidFill>
                    <a:schemeClr val="tx1">
                      <a:alpha val="70000"/>
                    </a:schemeClr>
                  </a:solidFill>
                  <a:latin typeface="Arial" panose="020B0604020202020204" pitchFamily="34" charset="0"/>
                  <a:cs typeface="Arial" panose="020B0604020202020204" pitchFamily="34" charset="0"/>
                </a:rPr>
                <a:t>拉斯维加斯</a:t>
              </a:r>
              <a:r>
                <a:rPr lang="en-US" altLang="zh-CN" sz="2400" dirty="0">
                  <a:solidFill>
                    <a:schemeClr val="tx1">
                      <a:alpha val="70000"/>
                    </a:schemeClr>
                  </a:solidFill>
                  <a:latin typeface="Arial" panose="020B0604020202020204" pitchFamily="34" charset="0"/>
                  <a:cs typeface="Arial" panose="020B0604020202020204" pitchFamily="34" charset="0"/>
                </a:rPr>
                <a:t>(Las Vegas)</a:t>
              </a:r>
              <a:r>
                <a:rPr lang="zh-CN" altLang="zh-CN" sz="2400" dirty="0">
                  <a:solidFill>
                    <a:schemeClr val="tx1">
                      <a:alpha val="70000"/>
                    </a:schemeClr>
                  </a:solidFill>
                  <a:latin typeface="Arial" panose="020B0604020202020204" pitchFamily="34" charset="0"/>
                  <a:cs typeface="Arial" panose="020B0604020202020204" pitchFamily="34" charset="0"/>
                </a:rPr>
                <a:t>、</a:t>
              </a:r>
              <a:r>
                <a:rPr lang="en-US" altLang="zh-CN" sz="2400" dirty="0">
                  <a:solidFill>
                    <a:schemeClr val="tx1">
                      <a:alpha val="70000"/>
                    </a:schemeClr>
                  </a:solidFill>
                  <a:latin typeface="Arial" panose="020B0604020202020204" pitchFamily="34" charset="0"/>
                  <a:cs typeface="Arial" panose="020B0604020202020204" pitchFamily="34" charset="0"/>
                </a:rPr>
                <a:t>24</a:t>
              </a:r>
              <a:r>
                <a:rPr lang="zh-CN" altLang="zh-CN" sz="2400" dirty="0">
                  <a:solidFill>
                    <a:schemeClr val="tx1">
                      <a:alpha val="70000"/>
                    </a:schemeClr>
                  </a:solidFill>
                  <a:latin typeface="Arial" panose="020B0604020202020204" pitchFamily="34" charset="0"/>
                  <a:cs typeface="Arial" panose="020B0604020202020204" pitchFamily="34" charset="0"/>
                </a:rPr>
                <a:t>小时结婚及离婚著称</a:t>
              </a:r>
              <a:r>
                <a:rPr lang="en-US" altLang="zh-CN" sz="2400" dirty="0">
                  <a:solidFill>
                    <a:schemeClr val="tx1">
                      <a:alpha val="70000"/>
                    </a:schemeClr>
                  </a:solidFill>
                  <a:latin typeface="Arial" panose="020B0604020202020204" pitchFamily="34" charset="0"/>
                  <a:cs typeface="Arial" panose="020B0604020202020204" pitchFamily="34" charset="0"/>
                </a:rPr>
                <a:t>--</a:t>
              </a:r>
              <a:r>
                <a:rPr lang="zh-CN" altLang="zh-CN" sz="2400" dirty="0">
                  <a:solidFill>
                    <a:schemeClr val="tx1">
                      <a:alpha val="70000"/>
                    </a:schemeClr>
                  </a:solidFill>
                  <a:latin typeface="Arial" panose="020B0604020202020204" pitchFamily="34" charset="0"/>
                  <a:cs typeface="Arial" panose="020B0604020202020204" pitchFamily="34" charset="0"/>
                </a:rPr>
                <a:t>雷诺市</a:t>
              </a:r>
              <a:r>
                <a:rPr lang="en-US" altLang="zh-CN" sz="2400" dirty="0">
                  <a:solidFill>
                    <a:schemeClr val="tx1">
                      <a:alpha val="70000"/>
                    </a:schemeClr>
                  </a:solidFill>
                  <a:latin typeface="Arial" panose="020B0604020202020204" pitchFamily="34" charset="0"/>
                  <a:cs typeface="Arial" panose="020B0604020202020204" pitchFamily="34" charset="0"/>
                </a:rPr>
                <a:t>(Reno)</a:t>
              </a:r>
              <a:r>
                <a:rPr lang="zh-CN" altLang="zh-CN" sz="2400" dirty="0">
                  <a:solidFill>
                    <a:schemeClr val="tx1">
                      <a:alpha val="70000"/>
                    </a:schemeClr>
                  </a:solidFill>
                  <a:latin typeface="Arial" panose="020B0604020202020204" pitchFamily="34" charset="0"/>
                  <a:cs typeface="Arial" panose="020B0604020202020204" pitchFamily="34" charset="0"/>
                </a:rPr>
                <a:t>。</a:t>
              </a:r>
              <a:endParaRPr lang="en-US" altLang="zh-CN" sz="2400" dirty="0">
                <a:solidFill>
                  <a:schemeClr val="tx1">
                    <a:alpha val="70000"/>
                  </a:schemeClr>
                </a:solidFill>
                <a:latin typeface="Arial" panose="020B0604020202020204" pitchFamily="34" charset="0"/>
                <a:cs typeface="Arial" panose="020B0604020202020204" pitchFamily="34" charset="0"/>
              </a:endParaRPr>
            </a:p>
            <a:p>
              <a:endParaRPr lang="en-US" sz="2400" dirty="0">
                <a:solidFill>
                  <a:schemeClr val="tx1">
                    <a:alpha val="70000"/>
                  </a:schemeClr>
                </a:solidFill>
                <a:latin typeface="Arial" panose="020B0604020202020204" pitchFamily="34" charset="0"/>
                <a:cs typeface="Arial" panose="020B0604020202020204" pitchFamily="34" charset="0"/>
              </a:endParaRPr>
            </a:p>
            <a:p>
              <a:r>
                <a:rPr lang="zh-CN" altLang="en-US" sz="2400" dirty="0">
                  <a:solidFill>
                    <a:schemeClr val="tx1">
                      <a:alpha val="70000"/>
                    </a:schemeClr>
                  </a:solidFill>
                  <a:latin typeface="Arial" panose="020B0604020202020204" pitchFamily="34" charset="0"/>
                  <a:cs typeface="Arial" panose="020B0604020202020204" pitchFamily="34" charset="0"/>
                </a:rPr>
                <a:t>       美国特拉华州</a:t>
              </a:r>
              <a:r>
                <a:rPr lang="zh-CN" altLang="zh-CN" sz="2400" dirty="0">
                  <a:solidFill>
                    <a:schemeClr val="tx1">
                      <a:alpha val="70000"/>
                    </a:schemeClr>
                  </a:solidFill>
                  <a:latin typeface="Arial" panose="020B0604020202020204" pitchFamily="34" charset="0"/>
                  <a:cs typeface="Arial" panose="020B0604020202020204" pitchFamily="34" charset="0"/>
                </a:rPr>
                <a:t>素有美国西岸“特拉华州”之称。每年约有</a:t>
              </a:r>
              <a:r>
                <a:rPr lang="en-US" altLang="zh-CN" sz="2400" dirty="0">
                  <a:solidFill>
                    <a:schemeClr val="tx1">
                      <a:alpha val="70000"/>
                    </a:schemeClr>
                  </a:solidFill>
                  <a:latin typeface="Arial" panose="020B0604020202020204" pitchFamily="34" charset="0"/>
                  <a:cs typeface="Arial" panose="020B0604020202020204" pitchFamily="34" charset="0"/>
                </a:rPr>
                <a:t>1</a:t>
              </a:r>
              <a:r>
                <a:rPr lang="zh-CN" altLang="zh-CN" sz="2400" dirty="0">
                  <a:solidFill>
                    <a:schemeClr val="tx1">
                      <a:alpha val="70000"/>
                    </a:schemeClr>
                  </a:solidFill>
                  <a:latin typeface="Arial" panose="020B0604020202020204" pitchFamily="34" charset="0"/>
                  <a:cs typeface="Arial" panose="020B0604020202020204" pitchFamily="34" charset="0"/>
                </a:rPr>
                <a:t>万家公司在此注册。于</a:t>
              </a:r>
              <a:r>
                <a:rPr lang="en-US" altLang="zh-CN" sz="2400" dirty="0">
                  <a:solidFill>
                    <a:schemeClr val="tx1">
                      <a:alpha val="70000"/>
                    </a:schemeClr>
                  </a:solidFill>
                  <a:latin typeface="Arial" panose="020B0604020202020204" pitchFamily="34" charset="0"/>
                  <a:cs typeface="Arial" panose="020B0604020202020204" pitchFamily="34" charset="0"/>
                </a:rPr>
                <a:t>2012</a:t>
              </a:r>
              <a:r>
                <a:rPr lang="zh-CN" altLang="zh-CN" sz="2400" dirty="0">
                  <a:solidFill>
                    <a:schemeClr val="tx1">
                      <a:alpha val="70000"/>
                    </a:schemeClr>
                  </a:solidFill>
                  <a:latin typeface="Arial" panose="020B0604020202020204" pitchFamily="34" charset="0"/>
                  <a:cs typeface="Arial" panose="020B0604020202020204" pitchFamily="34" charset="0"/>
                </a:rPr>
                <a:t>年已有超过</a:t>
              </a:r>
              <a:r>
                <a:rPr lang="en-US" altLang="zh-CN" sz="2400" dirty="0">
                  <a:solidFill>
                    <a:schemeClr val="tx1">
                      <a:alpha val="70000"/>
                    </a:schemeClr>
                  </a:solidFill>
                  <a:latin typeface="Arial" panose="020B0604020202020204" pitchFamily="34" charset="0"/>
                  <a:cs typeface="Arial" panose="020B0604020202020204" pitchFamily="34" charset="0"/>
                </a:rPr>
                <a:t>150,000</a:t>
              </a:r>
              <a:r>
                <a:rPr lang="zh-CN" altLang="zh-CN" sz="2400" dirty="0">
                  <a:solidFill>
                    <a:schemeClr val="tx1">
                      <a:alpha val="70000"/>
                    </a:schemeClr>
                  </a:solidFill>
                  <a:latin typeface="Arial" panose="020B0604020202020204" pitchFamily="34" charset="0"/>
                  <a:cs typeface="Arial" panose="020B0604020202020204" pitchFamily="34" charset="0"/>
                </a:rPr>
                <a:t>家公司在此注册</a:t>
              </a:r>
              <a:r>
                <a:rPr lang="en-US" altLang="zh-CN" sz="2400" dirty="0">
                  <a:solidFill>
                    <a:schemeClr val="tx1">
                      <a:alpha val="70000"/>
                    </a:schemeClr>
                  </a:solidFill>
                  <a:latin typeface="Arial" panose="020B0604020202020204" pitchFamily="34" charset="0"/>
                  <a:cs typeface="Arial" panose="020B0604020202020204" pitchFamily="34" charset="0"/>
                </a:rPr>
                <a:t>.</a:t>
              </a:r>
              <a:endParaRPr lang="en-US" sz="2400" dirty="0">
                <a:solidFill>
                  <a:schemeClr val="tx1">
                    <a:alpha val="70000"/>
                  </a:schemeClr>
                </a:solidFill>
                <a:latin typeface="Arial" panose="020B0604020202020204" pitchFamily="34" charset="0"/>
                <a:cs typeface="Arial" panose="020B0604020202020204" pitchFamily="34" charset="0"/>
              </a:endParaRPr>
            </a:p>
          </p:txBody>
        </p:sp>
        <p:sp>
          <p:nvSpPr>
            <p:cNvPr id="7" name="TextBox 21"/>
            <p:cNvSpPr txBox="1"/>
            <p:nvPr/>
          </p:nvSpPr>
          <p:spPr>
            <a:xfrm>
              <a:off x="5899219" y="3885186"/>
              <a:ext cx="326651" cy="273219"/>
            </a:xfrm>
            <a:prstGeom prst="rect">
              <a:avLst/>
            </a:prstGeom>
            <a:noFill/>
          </p:spPr>
          <p:txBody>
            <a:bodyPr wrap="none" lIns="0" rIns="0" rtlCol="0">
              <a:spAutoFit/>
            </a:bodyPr>
            <a:lstStyle/>
            <a:p>
              <a:r>
                <a:rPr lang="zh-CN" altLang="en-US" sz="4000" b="1" dirty="0">
                  <a:solidFill>
                    <a:srgbClr val="B39B77">
                      <a:alpha val="60000"/>
                    </a:srgbClr>
                  </a:solidFill>
                  <a:latin typeface="Arial" panose="020B0604020202020204" pitchFamily="34" charset="0"/>
                  <a:cs typeface="Arial" panose="020B0604020202020204" pitchFamily="34" charset="0"/>
                </a:rPr>
                <a:t>简介</a:t>
              </a:r>
              <a:endParaRPr lang="en-US" sz="4000" b="1" dirty="0">
                <a:solidFill>
                  <a:srgbClr val="B39B77">
                    <a:alpha val="60000"/>
                  </a:srgbClr>
                </a:solidFill>
                <a:latin typeface="Arial" panose="020B0604020202020204" pitchFamily="34" charset="0"/>
                <a:cs typeface="Arial" panose="020B0604020202020204" pitchFamily="34" charset="0"/>
              </a:endParaRPr>
            </a:p>
          </p:txBody>
        </p:sp>
      </p:grpSp>
      <p:grpSp>
        <p:nvGrpSpPr>
          <p:cNvPr id="8" name="Group 23"/>
          <p:cNvGrpSpPr/>
          <p:nvPr/>
        </p:nvGrpSpPr>
        <p:grpSpPr>
          <a:xfrm>
            <a:off x="12535201" y="6415538"/>
            <a:ext cx="10674272" cy="6060851"/>
            <a:chOff x="5563532" y="3760345"/>
            <a:chExt cx="2926800" cy="2743200"/>
          </a:xfrm>
        </p:grpSpPr>
        <p:sp>
          <p:nvSpPr>
            <p:cNvPr id="9" name="Rectangle 24"/>
            <p:cNvSpPr/>
            <p:nvPr/>
          </p:nvSpPr>
          <p:spPr>
            <a:xfrm>
              <a:off x="5563532" y="3760345"/>
              <a:ext cx="2926800" cy="2743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91440" rIns="182880" bIns="91440" numCol="1" spcCol="0" rtlCol="0" fromWordArt="0" anchor="t" anchorCtr="0" forceAA="0" compatLnSpc="1">
              <a:prstTxWarp prst="textNoShape">
                <a:avLst/>
              </a:prstTxWarp>
              <a:noAutofit/>
            </a:bodyPr>
            <a:lstStyle/>
            <a:p>
              <a:endParaRPr lang="en-US" sz="7200" dirty="0">
                <a:solidFill>
                  <a:schemeClr val="tx1">
                    <a:alpha val="70000"/>
                  </a:schemeClr>
                </a:solidFill>
                <a:latin typeface="Arial" panose="020B0604020202020204" pitchFamily="34" charset="0"/>
                <a:cs typeface="Arial" panose="020B0604020202020204" pitchFamily="34" charset="0"/>
              </a:endParaRPr>
            </a:p>
          </p:txBody>
        </p:sp>
        <p:sp>
          <p:nvSpPr>
            <p:cNvPr id="10" name="TextBox 26"/>
            <p:cNvSpPr txBox="1"/>
            <p:nvPr/>
          </p:nvSpPr>
          <p:spPr>
            <a:xfrm>
              <a:off x="5821147" y="4332460"/>
              <a:ext cx="2430093" cy="1626620"/>
            </a:xfrm>
            <a:prstGeom prst="rect">
              <a:avLst/>
            </a:prstGeom>
            <a:noFill/>
          </p:spPr>
          <p:txBody>
            <a:bodyPr wrap="square" lIns="0" rIns="0" rtlCol="0">
              <a:spAutoFit/>
            </a:bodyPr>
            <a:lstStyle/>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内华达州税负被认为是全美最低的州之一，无公司股份税，无特许税，不设个人所得税和公司税，如果不在美国经营，就不必缴纳联邦收入税；</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无</a:t>
              </a:r>
              <a:r>
                <a:rPr lang="en-US" altLang="zh-CN" sz="2400" dirty="0">
                  <a:solidFill>
                    <a:schemeClr val="tx1">
                      <a:alpha val="70000"/>
                    </a:schemeClr>
                  </a:solidFill>
                  <a:latin typeface="Arial" panose="020B0604020202020204" pitchFamily="34" charset="0"/>
                  <a:cs typeface="Arial" panose="020B0604020202020204" pitchFamily="34" charset="0"/>
                </a:rPr>
                <a:t>I.R.S.</a:t>
              </a:r>
              <a:r>
                <a:rPr lang="zh-CN" altLang="en-US" sz="2400" dirty="0">
                  <a:solidFill>
                    <a:schemeClr val="tx1">
                      <a:alpha val="70000"/>
                    </a:schemeClr>
                  </a:solidFill>
                  <a:latin typeface="Arial" panose="020B0604020202020204" pitchFamily="34" charset="0"/>
                  <a:cs typeface="Arial" panose="020B0604020202020204" pitchFamily="34" charset="0"/>
                </a:rPr>
                <a:t>信息共享协议（内华达州是美国唯一没有与国税局签署“信息共享协议”的辖区）；</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可以自由购买、保持或变卖、转让股份；</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股东，董事无需在内华达州居住或召开会议，也不必是美国居民。</a:t>
              </a:r>
              <a:endParaRPr lang="en-US" sz="2400" dirty="0">
                <a:solidFill>
                  <a:schemeClr val="tx1">
                    <a:alpha val="70000"/>
                  </a:schemeClr>
                </a:solidFill>
                <a:latin typeface="Arial" panose="020B0604020202020204" pitchFamily="34" charset="0"/>
                <a:cs typeface="Arial" panose="020B0604020202020204" pitchFamily="34" charset="0"/>
              </a:endParaRPr>
            </a:p>
          </p:txBody>
        </p:sp>
        <p:sp>
          <p:nvSpPr>
            <p:cNvPr id="11" name="TextBox 27"/>
            <p:cNvSpPr txBox="1"/>
            <p:nvPr/>
          </p:nvSpPr>
          <p:spPr>
            <a:xfrm>
              <a:off x="5821147" y="3885186"/>
              <a:ext cx="318486" cy="273219"/>
            </a:xfrm>
            <a:prstGeom prst="rect">
              <a:avLst/>
            </a:prstGeom>
            <a:noFill/>
          </p:spPr>
          <p:txBody>
            <a:bodyPr wrap="none" lIns="0" rIns="0" rtlCol="0">
              <a:spAutoFit/>
            </a:bodyPr>
            <a:lstStyle/>
            <a:p>
              <a:r>
                <a:rPr lang="zh-CN" altLang="en-US" sz="4000" b="1" dirty="0">
                  <a:solidFill>
                    <a:srgbClr val="B39B77">
                      <a:alpha val="60000"/>
                    </a:srgbClr>
                  </a:solidFill>
                  <a:latin typeface="Arial" panose="020B0604020202020204" pitchFamily="34" charset="0"/>
                  <a:cs typeface="Arial" panose="020B0604020202020204" pitchFamily="34" charset="0"/>
                </a:rPr>
                <a:t>优势</a:t>
              </a:r>
              <a:endParaRPr lang="en-US" sz="4000" b="1" dirty="0">
                <a:solidFill>
                  <a:srgbClr val="B39B77">
                    <a:alpha val="60000"/>
                  </a:srgbClr>
                </a:solidFill>
                <a:latin typeface="Arial" panose="020B0604020202020204" pitchFamily="34" charset="0"/>
                <a:cs typeface="Arial" panose="020B0604020202020204" pitchFamily="34" charset="0"/>
              </a:endParaRPr>
            </a:p>
          </p:txBody>
        </p:sp>
      </p:grpSp>
      <p:sp>
        <p:nvSpPr>
          <p:cNvPr id="14" name="TextBox 2"/>
          <p:cNvSpPr txBox="1"/>
          <p:nvPr/>
        </p:nvSpPr>
        <p:spPr>
          <a:xfrm>
            <a:off x="1551795" y="3715505"/>
            <a:ext cx="4698722" cy="1175706"/>
          </a:xfrm>
          <a:prstGeom prst="rect">
            <a:avLst/>
          </a:prstGeom>
          <a:noFill/>
        </p:spPr>
        <p:txBody>
          <a:bodyPr wrap="none" rtlCol="0">
            <a:spAutoFit/>
          </a:bodyPr>
          <a:lstStyle/>
          <a:p>
            <a:pPr>
              <a:lnSpc>
                <a:spcPct val="80000"/>
              </a:lnSpc>
            </a:pPr>
            <a:r>
              <a:rPr lang="zh-CN" altLang="en-US" sz="8800" b="1" dirty="0">
                <a:solidFill>
                  <a:srgbClr val="FF0000"/>
                </a:solidFill>
                <a:latin typeface="Arial" panose="020B0604020202020204" pitchFamily="34" charset="0"/>
                <a:ea typeface="Bebas Neue" charset="0"/>
                <a:cs typeface="Arial" panose="020B0604020202020204" pitchFamily="34" charset="0"/>
              </a:rPr>
              <a:t>在岸</a:t>
            </a:r>
            <a:r>
              <a:rPr lang="zh-CN" altLang="en-US" sz="8800" b="1" dirty="0">
                <a:solidFill>
                  <a:srgbClr val="B39B77"/>
                </a:solidFill>
                <a:latin typeface="Arial" panose="020B0604020202020204" pitchFamily="34" charset="0"/>
                <a:ea typeface="Bebas Neue" charset="0"/>
                <a:cs typeface="Arial" panose="020B0604020202020204" pitchFamily="34" charset="0"/>
              </a:rPr>
              <a:t>属地</a:t>
            </a:r>
            <a:endParaRPr lang="en-US" sz="8800" b="1" dirty="0">
              <a:solidFill>
                <a:srgbClr val="B39B77"/>
              </a:solidFill>
              <a:latin typeface="Arial" panose="020B0604020202020204" pitchFamily="34" charset="0"/>
              <a:ea typeface="Bebas Neue" charset="0"/>
              <a:cs typeface="Arial" panose="020B0604020202020204" pitchFamily="34" charset="0"/>
            </a:endParaRPr>
          </a:p>
        </p:txBody>
      </p:sp>
      <p:sp>
        <p:nvSpPr>
          <p:cNvPr id="15" name="TextBox 2"/>
          <p:cNvSpPr txBox="1"/>
          <p:nvPr/>
        </p:nvSpPr>
        <p:spPr>
          <a:xfrm>
            <a:off x="1626618" y="5280023"/>
            <a:ext cx="3262432" cy="584775"/>
          </a:xfrm>
          <a:prstGeom prst="rect">
            <a:avLst/>
          </a:prstGeom>
          <a:noFill/>
        </p:spPr>
        <p:txBody>
          <a:bodyPr wrap="none" rtlCol="0">
            <a:spAutoFit/>
          </a:bodyPr>
          <a:lstStyle/>
          <a:p>
            <a:pPr>
              <a:lnSpc>
                <a:spcPct val="80000"/>
              </a:lnSpc>
            </a:pPr>
            <a:r>
              <a:rPr lang="zh-CN" altLang="en-US" sz="4000" dirty="0">
                <a:solidFill>
                  <a:srgbClr val="B39B77"/>
                </a:solidFill>
                <a:latin typeface="思源黑体 CN Medium" panose="020B0600000000000000" pitchFamily="34" charset="-122"/>
                <a:ea typeface="思源黑体 CN Medium" panose="020B0600000000000000" pitchFamily="34" charset="-122"/>
                <a:cs typeface="Arial" panose="020B0604020202020204" pitchFamily="34" charset="0"/>
              </a:rPr>
              <a:t>美国内华达州</a:t>
            </a:r>
            <a:endParaRPr lang="en-US" sz="4000" dirty="0">
              <a:solidFill>
                <a:srgbClr val="B39B77"/>
              </a:solidFill>
              <a:latin typeface="思源黑体 CN Medium" panose="020B0600000000000000" pitchFamily="34" charset="-122"/>
              <a:ea typeface="思源黑体 CN Medium" panose="020B0600000000000000" pitchFamily="34" charset="-122"/>
              <a:cs typeface="Arial" panose="020B0604020202020204" pitchFamily="34" charset="0"/>
            </a:endParaRPr>
          </a:p>
        </p:txBody>
      </p:sp>
      <p:sp>
        <p:nvSpPr>
          <p:cNvPr id="16" name="矩形 15"/>
          <p:cNvSpPr/>
          <p:nvPr/>
        </p:nvSpPr>
        <p:spPr>
          <a:xfrm>
            <a:off x="1849626" y="12346745"/>
            <a:ext cx="849360" cy="9143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a:solidFill>
                <a:srgbClr val="B39B77"/>
              </a:solidFill>
            </a:endParaRPr>
          </a:p>
        </p:txBody>
      </p:sp>
      <p:sp>
        <p:nvSpPr>
          <p:cNvPr id="18" name="/ introduction section"/>
          <p:cNvSpPr txBox="1"/>
          <p:nvPr/>
        </p:nvSpPr>
        <p:spPr>
          <a:xfrm>
            <a:off x="1788493" y="390865"/>
            <a:ext cx="6377240" cy="4337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r"/>
          </a:lstStyle>
          <a:p>
            <a:pPr algn="l"/>
            <a:r>
              <a:rPr lang="en-US" sz="1800" dirty="0">
                <a:latin typeface="Arial" panose="020B0604020202020204" pitchFamily="34" charset="0"/>
                <a:ea typeface="方正兰亭黑_GBK" panose="02000000000000000000" pitchFamily="2" charset="-122"/>
                <a:cs typeface="Arial" panose="020B0604020202020204" pitchFamily="34" charset="0"/>
              </a:rPr>
              <a:t>Global Legal ，Commercial &amp; Wealth Services</a:t>
            </a:r>
          </a:p>
        </p:txBody>
      </p:sp>
      <p:sp>
        <p:nvSpPr>
          <p:cNvPr id="19" name="SLIDE"/>
          <p:cNvSpPr txBox="1"/>
          <p:nvPr/>
        </p:nvSpPr>
        <p:spPr>
          <a:xfrm>
            <a:off x="12022906" y="185681"/>
            <a:ext cx="464872" cy="205184"/>
          </a:xfrm>
          <a:prstGeom prst="rect">
            <a:avLst/>
          </a:prstGeom>
          <a:ln w="12700">
            <a:miter lim="400000"/>
          </a:ln>
          <a:extLst>
            <a:ext uri="{C572A759-6A51-4108-AA02-DFA0A04FC94B}">
              <ma14:wrappingTextBoxFlag xmlns:ma14="http://schemas.microsoft.com/office/mac/drawingml/2011/main" xmlns="" val="1"/>
            </a:ext>
          </a:extLst>
        </p:spPr>
        <p:txBody>
          <a:bodyPr wrap="none" lIns="25400" tIns="25400" rIns="25400" bIns="25400" anchor="ctr">
            <a:spAutoFit/>
          </a:bodyPr>
          <a:lstStyle>
            <a:lvl1pPr algn="ctr">
              <a:lnSpc>
                <a:spcPct val="100000"/>
              </a:lnSpc>
              <a:defRPr sz="2000" b="1" i="0" cap="all" spc="100">
                <a:solidFill>
                  <a:srgbClr val="FFFFFF"/>
                </a:solidFill>
              </a:defRPr>
            </a:lvl1pPr>
          </a:lstStyle>
          <a:p>
            <a:r>
              <a:rPr lang="en-US" sz="1000" dirty="0">
                <a:latin typeface="Arial" panose="020B0604020202020204" pitchFamily="34" charset="0"/>
                <a:cs typeface="Arial" panose="020B0604020202020204" pitchFamily="34" charset="0"/>
              </a:rPr>
              <a:t>page</a:t>
            </a:r>
            <a:endParaRPr sz="1000" dirty="0">
              <a:latin typeface="Arial" panose="020B0604020202020204" pitchFamily="34" charset="0"/>
              <a:cs typeface="Arial" panose="020B0604020202020204" pitchFamily="34" charset="0"/>
            </a:endParaRPr>
          </a:p>
        </p:txBody>
      </p:sp>
      <p:sp>
        <p:nvSpPr>
          <p:cNvPr id="20" name="幻灯片编号"/>
          <p:cNvSpPr txBox="1">
            <a:spLocks/>
          </p:cNvSpPr>
          <p:nvPr/>
        </p:nvSpPr>
        <p:spPr>
          <a:xfrm>
            <a:off x="12073013" y="468036"/>
            <a:ext cx="269045" cy="279401"/>
          </a:xfrm>
          <a:prstGeom prst="rect">
            <a:avLst/>
          </a:prstGeom>
          <a:extLst>
            <a:ext uri="{C572A759-6A51-4108-AA02-DFA0A04FC94B}">
              <ma14:wrappingTextBoxFlag xmlns:ma14="http://schemas.microsoft.com/office/mac/drawingml/2011/main" xmlns="" val="1"/>
            </a:ext>
          </a:extLst>
        </p:spPr>
        <p:txBody>
          <a:bodyPr vert="horz" lIns="91440" tIns="45720" rIns="91440" bIns="45720" rtlCol="0" anchor="ctr"/>
          <a:lstStyle>
            <a:defPPr>
              <a:defRPr lang="zh-CN"/>
            </a:defPPr>
            <a:lvl1pPr marL="0" algn="r" defTabSz="1828800" rtl="0" eaLnBrk="1" latinLnBrk="0" hangingPunct="1">
              <a:defRPr sz="2400" kern="1200">
                <a:solidFill>
                  <a:schemeClr val="tx1">
                    <a:tint val="75000"/>
                  </a:schemeClr>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a:lstStyle>
          <a:p>
            <a:r>
              <a:rPr lang="en-US" altLang="zh-CN" sz="3200" dirty="0">
                <a:solidFill>
                  <a:schemeClr val="bg1"/>
                </a:solidFill>
                <a:latin typeface="Arial" panose="020B0604020202020204" pitchFamily="34" charset="0"/>
                <a:cs typeface="Arial" panose="020B0604020202020204" pitchFamily="34" charset="0"/>
              </a:rPr>
              <a:t>3</a:t>
            </a:r>
          </a:p>
        </p:txBody>
      </p:sp>
      <p:pic>
        <p:nvPicPr>
          <p:cNvPr id="21" name="图片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92615" y="204731"/>
            <a:ext cx="1414265" cy="573564"/>
          </a:xfrm>
          <a:prstGeom prst="rect">
            <a:avLst/>
          </a:prstGeom>
        </p:spPr>
      </p:pic>
      <p:pic>
        <p:nvPicPr>
          <p:cNvPr id="3" name="图片 2">
            <a:extLst>
              <a:ext uri="{FF2B5EF4-FFF2-40B4-BE49-F238E27FC236}">
                <a16:creationId xmlns:a16="http://schemas.microsoft.com/office/drawing/2014/main" id="{C7E4818A-4F00-4A93-A0AC-9638AE6545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52059" y="2347757"/>
            <a:ext cx="9457414" cy="3214588"/>
          </a:xfrm>
          <a:prstGeom prst="rect">
            <a:avLst/>
          </a:prstGeom>
        </p:spPr>
      </p:pic>
    </p:spTree>
    <p:extLst>
      <p:ext uri="{BB962C8B-B14F-4D97-AF65-F5344CB8AC3E}">
        <p14:creationId xmlns:p14="http://schemas.microsoft.com/office/powerpoint/2010/main" val="2959827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51" name="表格"/>
          <p:cNvGraphicFramePr/>
          <p:nvPr>
            <p:extLst>
              <p:ext uri="{D42A27DB-BD31-4B8C-83A1-F6EECF244321}">
                <p14:modId xmlns:p14="http://schemas.microsoft.com/office/powerpoint/2010/main" val="3805012100"/>
              </p:ext>
            </p:extLst>
          </p:nvPr>
        </p:nvGraphicFramePr>
        <p:xfrm>
          <a:off x="846471" y="2216272"/>
          <a:ext cx="22586603" cy="10393680"/>
        </p:xfrm>
        <a:graphic>
          <a:graphicData uri="http://schemas.openxmlformats.org/drawingml/2006/table">
            <a:tbl>
              <a:tblPr firstRow="1" firstCol="1" bandRow="1"/>
              <a:tblGrid>
                <a:gridCol w="1524722">
                  <a:extLst>
                    <a:ext uri="{9D8B030D-6E8A-4147-A177-3AD203B41FA5}">
                      <a16:colId xmlns:a16="http://schemas.microsoft.com/office/drawing/2014/main" val="20000"/>
                    </a:ext>
                  </a:extLst>
                </a:gridCol>
                <a:gridCol w="4321809">
                  <a:extLst>
                    <a:ext uri="{9D8B030D-6E8A-4147-A177-3AD203B41FA5}">
                      <a16:colId xmlns:a16="http://schemas.microsoft.com/office/drawing/2014/main" val="20001"/>
                    </a:ext>
                  </a:extLst>
                </a:gridCol>
                <a:gridCol w="4389120">
                  <a:extLst>
                    <a:ext uri="{9D8B030D-6E8A-4147-A177-3AD203B41FA5}">
                      <a16:colId xmlns:a16="http://schemas.microsoft.com/office/drawing/2014/main" val="20002"/>
                    </a:ext>
                  </a:extLst>
                </a:gridCol>
                <a:gridCol w="4449181">
                  <a:extLst>
                    <a:ext uri="{9D8B030D-6E8A-4147-A177-3AD203B41FA5}">
                      <a16:colId xmlns:a16="http://schemas.microsoft.com/office/drawing/2014/main" val="20003"/>
                    </a:ext>
                  </a:extLst>
                </a:gridCol>
                <a:gridCol w="4157441">
                  <a:extLst>
                    <a:ext uri="{9D8B030D-6E8A-4147-A177-3AD203B41FA5}">
                      <a16:colId xmlns:a16="http://schemas.microsoft.com/office/drawing/2014/main" val="20004"/>
                    </a:ext>
                  </a:extLst>
                </a:gridCol>
                <a:gridCol w="3744330">
                  <a:extLst>
                    <a:ext uri="{9D8B030D-6E8A-4147-A177-3AD203B41FA5}">
                      <a16:colId xmlns:a16="http://schemas.microsoft.com/office/drawing/2014/main" val="20005"/>
                    </a:ext>
                  </a:extLst>
                </a:gridCol>
              </a:tblGrid>
              <a:tr h="746100">
                <a:tc>
                  <a:txBody>
                    <a:bodyPr/>
                    <a:lstStyle/>
                    <a:p>
                      <a:pPr defTabSz="914400">
                        <a:defRPr sz="1800">
                          <a:solidFill>
                            <a:srgbClr val="000000"/>
                          </a:solidFill>
                        </a:defRPr>
                      </a:pPr>
                      <a:r>
                        <a:rPr lang="zh-CN" altLang="en-US" sz="1600" dirty="0">
                          <a:solidFill>
                            <a:srgbClr val="FFFFFF"/>
                          </a:solidFill>
                          <a:latin typeface="Arial" panose="020B0604020202020204" pitchFamily="34" charset="0"/>
                          <a:cs typeface="Arial" panose="020B0604020202020204" pitchFamily="34" charset="0"/>
                        </a:rPr>
                        <a:t>注册地</a:t>
                      </a:r>
                      <a:endParaRPr sz="1600" dirty="0">
                        <a:solidFill>
                          <a:srgbClr val="FFFFFF"/>
                        </a:solidFill>
                        <a:latin typeface="Arial" panose="020B0604020202020204" pitchFamily="34" charset="0"/>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4262C"/>
                    </a:solidFill>
                  </a:tcPr>
                </a:tc>
                <a:tc>
                  <a:txBody>
                    <a:bodyPr/>
                    <a:lstStyle/>
                    <a:p>
                      <a:pPr defTabSz="914400">
                        <a:defRPr sz="1800">
                          <a:solidFill>
                            <a:srgbClr val="000000"/>
                          </a:solidFill>
                        </a:defRPr>
                      </a:pPr>
                      <a:r>
                        <a:rPr lang="zh-CN" altLang="en-US" sz="1600" kern="1200" dirty="0">
                          <a:solidFill>
                            <a:srgbClr val="FFFFFF"/>
                          </a:solidFill>
                          <a:latin typeface="Arial" panose="020B0604020202020204" pitchFamily="34" charset="0"/>
                          <a:ea typeface="+mn-ea"/>
                          <a:cs typeface="Arial" panose="020B0604020202020204" pitchFamily="34" charset="0"/>
                        </a:rPr>
                        <a:t>英国</a:t>
                      </a:r>
                      <a:endParaRPr lang="en-US" altLang="zh-CN" sz="1600" kern="1200" dirty="0">
                        <a:solidFill>
                          <a:srgbClr val="FFFFFF"/>
                        </a:solidFill>
                        <a:latin typeface="Arial" panose="020B0604020202020204" pitchFamily="34" charset="0"/>
                        <a:ea typeface="+mn-ea"/>
                        <a:cs typeface="Arial" panose="020B0604020202020204" pitchFamily="34" charset="0"/>
                      </a:endParaRPr>
                    </a:p>
                    <a:p>
                      <a:pPr defTabSz="914400">
                        <a:defRPr sz="1800">
                          <a:solidFill>
                            <a:srgbClr val="000000"/>
                          </a:solidFill>
                        </a:defRPr>
                      </a:pPr>
                      <a:r>
                        <a:rPr lang="zh-CN" altLang="en-US" sz="1600" kern="1200" dirty="0">
                          <a:solidFill>
                            <a:srgbClr val="FFFFFF"/>
                          </a:solidFill>
                          <a:latin typeface="Arial" panose="020B0604020202020204" pitchFamily="34" charset="0"/>
                          <a:ea typeface="+mn-ea"/>
                          <a:cs typeface="Arial" panose="020B0604020202020204" pitchFamily="34" charset="0"/>
                        </a:rPr>
                        <a:t>（私人股份有限公司）</a:t>
                      </a:r>
                      <a:endParaRPr sz="1600" kern="1200" dirty="0">
                        <a:solidFill>
                          <a:srgbClr val="FFFFFF"/>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4262C"/>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zh-CN" altLang="en-US" sz="1600" kern="1200" dirty="0">
                          <a:solidFill>
                            <a:srgbClr val="FFFFFF"/>
                          </a:solidFill>
                          <a:latin typeface="Arial" panose="020B0604020202020204" pitchFamily="34" charset="0"/>
                          <a:ea typeface="+mn-ea"/>
                          <a:cs typeface="Arial" panose="020B0604020202020204" pitchFamily="34" charset="0"/>
                        </a:rPr>
                        <a:t>美国特拉华州</a:t>
                      </a:r>
                      <a:endParaRPr lang="en-US" altLang="zh-CN" sz="1600" kern="1200" dirty="0">
                        <a:solidFill>
                          <a:srgbClr val="FFFFFF"/>
                        </a:solidFill>
                        <a:latin typeface="Arial" panose="020B0604020202020204" pitchFamily="34" charset="0"/>
                        <a:ea typeface="+mn-ea"/>
                        <a:cs typeface="Arial" panose="020B0604020202020204" pitchFamily="34" charset="0"/>
                      </a:endParaRPr>
                    </a:p>
                    <a:p>
                      <a:pPr marL="0" marR="0" lvl="0" indent="0" algn="l" defTabSz="1828800" rtl="0" eaLnBrk="1" fontAlgn="auto" latinLnBrk="0" hangingPunct="1">
                        <a:lnSpc>
                          <a:spcPct val="100000"/>
                        </a:lnSpc>
                        <a:spcBef>
                          <a:spcPts val="0"/>
                        </a:spcBef>
                        <a:spcAft>
                          <a:spcPts val="0"/>
                        </a:spcAft>
                        <a:buClrTx/>
                        <a:buSzTx/>
                        <a:buFontTx/>
                        <a:buNone/>
                        <a:tabLst/>
                        <a:defRPr/>
                      </a:pPr>
                      <a:r>
                        <a:rPr lang="zh-CN" altLang="en-US" sz="1600" kern="1200" dirty="0">
                          <a:solidFill>
                            <a:srgbClr val="FFFFFF"/>
                          </a:solidFill>
                          <a:latin typeface="Arial" panose="020B0604020202020204" pitchFamily="34" charset="0"/>
                          <a:ea typeface="+mn-ea"/>
                          <a:cs typeface="Arial" panose="020B0604020202020204" pitchFamily="34" charset="0"/>
                        </a:rPr>
                        <a:t>（有限责任公司</a:t>
                      </a:r>
                      <a:r>
                        <a:rPr lang="en-US" altLang="zh-CN" sz="1600" kern="1200" dirty="0">
                          <a:solidFill>
                            <a:srgbClr val="FFFFFF"/>
                          </a:solidFill>
                          <a:latin typeface="Arial" panose="020B0604020202020204" pitchFamily="34" charset="0"/>
                          <a:ea typeface="+mn-ea"/>
                          <a:cs typeface="Arial" panose="020B0604020202020204" pitchFamily="34" charset="0"/>
                        </a:rPr>
                        <a:t>LLC</a:t>
                      </a:r>
                      <a:r>
                        <a:rPr lang="zh-CN" altLang="en-US" sz="1600" kern="1200" dirty="0">
                          <a:solidFill>
                            <a:srgbClr val="FFFFFF"/>
                          </a:solidFill>
                          <a:latin typeface="Arial" panose="020B0604020202020204" pitchFamily="34" charset="0"/>
                          <a:ea typeface="+mn-ea"/>
                          <a:cs typeface="Arial" panose="020B0604020202020204" pitchFamily="34" charset="0"/>
                        </a:rPr>
                        <a:t>）</a:t>
                      </a:r>
                      <a:endParaRPr lang="en-US" altLang="zh-CN" sz="1600" kern="1200" dirty="0">
                        <a:solidFill>
                          <a:srgbClr val="FFFFFF"/>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4262C"/>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zh-CN" altLang="en-US" sz="1600" kern="1200" dirty="0">
                          <a:solidFill>
                            <a:srgbClr val="FFFFFF"/>
                          </a:solidFill>
                          <a:latin typeface="Arial" panose="020B0604020202020204" pitchFamily="34" charset="0"/>
                          <a:ea typeface="+mn-ea"/>
                          <a:cs typeface="Arial" panose="020B0604020202020204" pitchFamily="34" charset="0"/>
                        </a:rPr>
                        <a:t>美国特拉华州</a:t>
                      </a:r>
                      <a:endParaRPr lang="en-US" altLang="zh-CN" sz="1600" kern="1200" dirty="0">
                        <a:solidFill>
                          <a:srgbClr val="FFFFFF"/>
                        </a:solidFill>
                        <a:latin typeface="Arial" panose="020B0604020202020204" pitchFamily="34" charset="0"/>
                        <a:ea typeface="+mn-ea"/>
                        <a:cs typeface="Arial" panose="020B0604020202020204" pitchFamily="34" charset="0"/>
                      </a:endParaRPr>
                    </a:p>
                    <a:p>
                      <a:pPr marL="0" marR="0" lvl="0" indent="0" algn="l" defTabSz="1828800" rtl="0" eaLnBrk="1" fontAlgn="auto" latinLnBrk="0" hangingPunct="1">
                        <a:lnSpc>
                          <a:spcPct val="100000"/>
                        </a:lnSpc>
                        <a:spcBef>
                          <a:spcPts val="0"/>
                        </a:spcBef>
                        <a:spcAft>
                          <a:spcPts val="0"/>
                        </a:spcAft>
                        <a:buClrTx/>
                        <a:buSzTx/>
                        <a:buFontTx/>
                        <a:buNone/>
                        <a:tabLst/>
                        <a:defRPr/>
                      </a:pPr>
                      <a:r>
                        <a:rPr lang="zh-CN" altLang="en-US" sz="1600" kern="1200" dirty="0">
                          <a:solidFill>
                            <a:srgbClr val="FFFFFF"/>
                          </a:solidFill>
                          <a:latin typeface="Arial" panose="020B0604020202020204" pitchFamily="34" charset="0"/>
                          <a:ea typeface="+mn-ea"/>
                          <a:cs typeface="Arial" panose="020B0604020202020204" pitchFamily="34" charset="0"/>
                        </a:rPr>
                        <a:t>（股份有限公司</a:t>
                      </a:r>
                      <a:r>
                        <a:rPr lang="en-US" altLang="zh-CN" sz="1600" kern="1200" dirty="0">
                          <a:solidFill>
                            <a:srgbClr val="FFFFFF"/>
                          </a:solidFill>
                          <a:latin typeface="Arial" panose="020B0604020202020204" pitchFamily="34" charset="0"/>
                          <a:ea typeface="+mn-ea"/>
                          <a:cs typeface="Arial" panose="020B0604020202020204" pitchFamily="34" charset="0"/>
                        </a:rPr>
                        <a:t>Corporation</a:t>
                      </a:r>
                      <a:r>
                        <a:rPr lang="zh-CN" altLang="en-US" sz="1600" kern="1200" dirty="0">
                          <a:solidFill>
                            <a:srgbClr val="FFFFFF"/>
                          </a:solidFill>
                          <a:latin typeface="Arial" panose="020B0604020202020204" pitchFamily="34" charset="0"/>
                          <a:ea typeface="+mn-ea"/>
                          <a:cs typeface="Arial" panose="020B0604020202020204" pitchFamily="34" charset="0"/>
                        </a:rPr>
                        <a:t>）</a:t>
                      </a:r>
                      <a:endParaRPr lang="en-US" altLang="zh-CN" sz="1600" kern="1200" dirty="0">
                        <a:solidFill>
                          <a:srgbClr val="FFFFFF"/>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4262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solidFill>
                            <a:srgbClr val="000000"/>
                          </a:solidFill>
                        </a:defRPr>
                      </a:pPr>
                      <a:r>
                        <a:rPr lang="zh-CN" altLang="en-US" sz="1600" dirty="0">
                          <a:solidFill>
                            <a:srgbClr val="FFFFFF"/>
                          </a:solidFill>
                          <a:latin typeface="Arial" panose="020B0604020202020204" pitchFamily="34" charset="0"/>
                          <a:cs typeface="Arial" panose="020B0604020202020204" pitchFamily="34" charset="0"/>
                        </a:rPr>
                        <a:t>美国内华达州</a:t>
                      </a:r>
                      <a:endParaRPr lang="en-US" altLang="zh-CN" sz="1600" dirty="0">
                        <a:solidFill>
                          <a:srgbClr val="FFFFFF"/>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sz="1800">
                          <a:solidFill>
                            <a:srgbClr val="000000"/>
                          </a:solidFill>
                        </a:defRPr>
                      </a:pPr>
                      <a:r>
                        <a:rPr lang="zh-CN" altLang="en-US" sz="1600" kern="1200" dirty="0">
                          <a:solidFill>
                            <a:srgbClr val="FFFFFF"/>
                          </a:solidFill>
                          <a:latin typeface="Arial" panose="020B0604020202020204" pitchFamily="34" charset="0"/>
                          <a:ea typeface="+mn-ea"/>
                          <a:cs typeface="Arial" panose="020B0604020202020204" pitchFamily="34" charset="0"/>
                        </a:rPr>
                        <a:t>（有限责任公司</a:t>
                      </a:r>
                      <a:r>
                        <a:rPr lang="en-US" altLang="zh-CN" sz="1600" kern="1200" dirty="0">
                          <a:solidFill>
                            <a:srgbClr val="FFFFFF"/>
                          </a:solidFill>
                          <a:latin typeface="Arial" panose="020B0604020202020204" pitchFamily="34" charset="0"/>
                          <a:ea typeface="+mn-ea"/>
                          <a:cs typeface="Arial" panose="020B0604020202020204" pitchFamily="34" charset="0"/>
                        </a:rPr>
                        <a:t>LLC</a:t>
                      </a:r>
                      <a:r>
                        <a:rPr lang="zh-CN" altLang="en-US" sz="1600" kern="1200" dirty="0">
                          <a:solidFill>
                            <a:srgbClr val="FFFFFF"/>
                          </a:solidFill>
                          <a:latin typeface="Arial" panose="020B0604020202020204" pitchFamily="34" charset="0"/>
                          <a:ea typeface="+mn-ea"/>
                          <a:cs typeface="Arial" panose="020B0604020202020204" pitchFamily="34" charset="0"/>
                        </a:rPr>
                        <a:t>）</a:t>
                      </a:r>
                      <a:endParaRPr lang="en-US" altLang="zh-CN" sz="1600" kern="1200" dirty="0">
                        <a:solidFill>
                          <a:srgbClr val="FFFFFF"/>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4262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solidFill>
                            <a:srgbClr val="000000"/>
                          </a:solidFill>
                        </a:defRPr>
                      </a:pPr>
                      <a:r>
                        <a:rPr lang="zh-CN" altLang="en-US" sz="1600" dirty="0">
                          <a:solidFill>
                            <a:srgbClr val="FFFFFF"/>
                          </a:solidFill>
                          <a:latin typeface="Arial" panose="020B0604020202020204" pitchFamily="34" charset="0"/>
                          <a:cs typeface="Arial" panose="020B0604020202020204" pitchFamily="34" charset="0"/>
                        </a:rPr>
                        <a:t>美国内华达州</a:t>
                      </a:r>
                      <a:endParaRPr lang="en-US" altLang="zh-CN" sz="1600" dirty="0">
                        <a:solidFill>
                          <a:srgbClr val="FFFFFF"/>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sz="1800">
                          <a:solidFill>
                            <a:srgbClr val="000000"/>
                          </a:solidFill>
                        </a:defRPr>
                      </a:pPr>
                      <a:r>
                        <a:rPr lang="zh-CN" altLang="en-US" sz="1600" kern="1200" dirty="0">
                          <a:solidFill>
                            <a:srgbClr val="FFFFFF"/>
                          </a:solidFill>
                          <a:latin typeface="Arial" panose="020B0604020202020204" pitchFamily="34" charset="0"/>
                          <a:ea typeface="+mn-ea"/>
                          <a:cs typeface="Arial" panose="020B0604020202020204" pitchFamily="34" charset="0"/>
                        </a:rPr>
                        <a:t>（股份有限公司</a:t>
                      </a:r>
                      <a:r>
                        <a:rPr lang="en-US" altLang="zh-CN" sz="1600" kern="1200" dirty="0">
                          <a:solidFill>
                            <a:srgbClr val="FFFFFF"/>
                          </a:solidFill>
                          <a:latin typeface="Arial" panose="020B0604020202020204" pitchFamily="34" charset="0"/>
                          <a:ea typeface="+mn-ea"/>
                          <a:cs typeface="Arial" panose="020B0604020202020204" pitchFamily="34" charset="0"/>
                        </a:rPr>
                        <a:t>Corporation</a:t>
                      </a:r>
                      <a:r>
                        <a:rPr lang="zh-CN" altLang="en-US" sz="1600" kern="1200" dirty="0">
                          <a:solidFill>
                            <a:srgbClr val="FFFFFF"/>
                          </a:solidFill>
                          <a:latin typeface="Arial" panose="020B0604020202020204" pitchFamily="34" charset="0"/>
                          <a:ea typeface="+mn-ea"/>
                          <a:cs typeface="Arial" panose="020B0604020202020204" pitchFamily="34" charset="0"/>
                        </a:rPr>
                        <a:t>）</a:t>
                      </a:r>
                      <a:endParaRPr lang="en-US" altLang="zh-CN" sz="1600" kern="1200" dirty="0">
                        <a:solidFill>
                          <a:srgbClr val="FFFFFF"/>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4262C"/>
                    </a:solidFill>
                  </a:tcPr>
                </a:tc>
                <a:extLst>
                  <a:ext uri="{0D108BD9-81ED-4DB2-BD59-A6C34878D82A}">
                    <a16:rowId xmlns:a16="http://schemas.microsoft.com/office/drawing/2014/main" val="10000"/>
                  </a:ext>
                </a:extLst>
              </a:tr>
              <a:tr h="548640">
                <a:tc>
                  <a:txBody>
                    <a:bodyPr/>
                    <a:lstStyle/>
                    <a:p>
                      <a:pPr algn="l" defTabSz="914400">
                        <a:defRPr sz="1800">
                          <a:solidFill>
                            <a:srgbClr val="000000"/>
                          </a:solidFill>
                        </a:defRPr>
                      </a:pPr>
                      <a:r>
                        <a:rPr lang="zh-CN" altLang="en-US" sz="1600" dirty="0">
                          <a:solidFill>
                            <a:srgbClr val="FFFFFF"/>
                          </a:solidFill>
                          <a:latin typeface="Arial" panose="020B0604020202020204" pitchFamily="34" charset="0"/>
                          <a:cs typeface="Arial" panose="020B0604020202020204" pitchFamily="34" charset="0"/>
                        </a:rPr>
                        <a:t>工作日</a:t>
                      </a:r>
                      <a:endParaRPr sz="1600" dirty="0">
                        <a:solidFill>
                          <a:srgbClr val="FFFFFF"/>
                        </a:solidFill>
                        <a:latin typeface="Arial" panose="020B0604020202020204" pitchFamily="34" charset="0"/>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FAFAF"/>
                    </a:solidFill>
                  </a:tcPr>
                </a:tc>
                <a:tc>
                  <a:txBody>
                    <a:bodyPr/>
                    <a:lstStyle/>
                    <a:p>
                      <a:pPr algn="l" defTabSz="914400">
                        <a:defRPr sz="1800">
                          <a:solidFill>
                            <a:srgbClr val="000000"/>
                          </a:solidFill>
                        </a:defRPr>
                      </a:pPr>
                      <a:r>
                        <a:rPr lang="en-US" altLang="zh-CN" sz="1400" kern="1200" dirty="0">
                          <a:solidFill>
                            <a:srgbClr val="000000"/>
                          </a:solidFill>
                          <a:latin typeface="+mn-lt"/>
                          <a:ea typeface="+mn-ea"/>
                          <a:cs typeface="+mn-cs"/>
                        </a:rPr>
                        <a:t>10-15</a:t>
                      </a:r>
                      <a:r>
                        <a:rPr lang="zh-CN" altLang="en-US" sz="1400" kern="1200" dirty="0">
                          <a:solidFill>
                            <a:srgbClr val="000000"/>
                          </a:solidFill>
                          <a:latin typeface="+mn-lt"/>
                          <a:ea typeface="+mn-ea"/>
                          <a:cs typeface="+mn-cs"/>
                        </a:rPr>
                        <a:t>个工作日，不含文件快递时间</a:t>
                      </a:r>
                      <a:endParaRPr sz="1400" kern="1200" dirty="0">
                        <a:solidFill>
                          <a:srgbClr val="000000"/>
                        </a:solidFill>
                        <a:latin typeface="+mn-lt"/>
                        <a:ea typeface="+mn-ea"/>
                        <a:cs typeface="+mn-cs"/>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tc>
                  <a:txBody>
                    <a:bodyPr/>
                    <a:lstStyle/>
                    <a:p>
                      <a:pPr algn="l" defTabSz="914400">
                        <a:defRPr sz="1300"/>
                      </a:pPr>
                      <a:r>
                        <a:rPr lang="en-US" altLang="zh-CN" sz="1400" kern="1200" dirty="0">
                          <a:solidFill>
                            <a:srgbClr val="000000"/>
                          </a:solidFill>
                          <a:latin typeface="+mn-lt"/>
                          <a:ea typeface="+mn-ea"/>
                          <a:cs typeface="+mn-cs"/>
                        </a:rPr>
                        <a:t>7-10</a:t>
                      </a:r>
                      <a:r>
                        <a:rPr lang="zh-CN" altLang="en-US" sz="1400" kern="1200" dirty="0">
                          <a:solidFill>
                            <a:srgbClr val="000000"/>
                          </a:solidFill>
                          <a:latin typeface="+mn-lt"/>
                          <a:ea typeface="+mn-ea"/>
                          <a:cs typeface="+mn-cs"/>
                        </a:rPr>
                        <a:t>个工作日，不含文件快递时间</a:t>
                      </a:r>
                      <a:endParaRPr sz="1400" kern="1200" dirty="0">
                        <a:solidFill>
                          <a:srgbClr val="000000"/>
                        </a:solidFill>
                        <a:latin typeface="+mn-lt"/>
                        <a:ea typeface="+mn-ea"/>
                        <a:cs typeface="+mn-cs"/>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300"/>
                      </a:pPr>
                      <a:r>
                        <a:rPr lang="en-US" altLang="zh-CN" sz="1400" kern="1200" dirty="0">
                          <a:solidFill>
                            <a:srgbClr val="000000"/>
                          </a:solidFill>
                          <a:latin typeface="+mn-lt"/>
                          <a:ea typeface="+mn-ea"/>
                          <a:cs typeface="+mn-cs"/>
                        </a:rPr>
                        <a:t>7-10</a:t>
                      </a:r>
                      <a:r>
                        <a:rPr lang="zh-CN" altLang="en-US" sz="1400" kern="1200" dirty="0">
                          <a:solidFill>
                            <a:srgbClr val="000000"/>
                          </a:solidFill>
                          <a:latin typeface="+mn-lt"/>
                          <a:ea typeface="+mn-ea"/>
                          <a:cs typeface="+mn-cs"/>
                        </a:rPr>
                        <a:t>个工作日，不含文件快递时间</a:t>
                      </a: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300"/>
                      </a:pPr>
                      <a:r>
                        <a:rPr lang="en-US" altLang="zh-CN" sz="1400" kern="1200" dirty="0">
                          <a:solidFill>
                            <a:srgbClr val="000000"/>
                          </a:solidFill>
                          <a:latin typeface="+mn-lt"/>
                          <a:ea typeface="+mn-ea"/>
                          <a:cs typeface="+mn-cs"/>
                        </a:rPr>
                        <a:t>7-10</a:t>
                      </a:r>
                      <a:r>
                        <a:rPr lang="zh-CN" altLang="en-US" sz="1400" kern="1200" dirty="0">
                          <a:solidFill>
                            <a:srgbClr val="000000"/>
                          </a:solidFill>
                          <a:latin typeface="+mn-lt"/>
                          <a:ea typeface="+mn-ea"/>
                          <a:cs typeface="+mn-cs"/>
                        </a:rPr>
                        <a:t>个工作日，不含文件快递时间</a:t>
                      </a: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300"/>
                      </a:pPr>
                      <a:r>
                        <a:rPr lang="en-US" altLang="zh-CN" sz="1400" kern="1200" dirty="0">
                          <a:solidFill>
                            <a:srgbClr val="000000"/>
                          </a:solidFill>
                          <a:latin typeface="+mn-lt"/>
                          <a:ea typeface="+mn-ea"/>
                          <a:cs typeface="+mn-cs"/>
                        </a:rPr>
                        <a:t>7-10</a:t>
                      </a:r>
                      <a:r>
                        <a:rPr lang="zh-CN" altLang="en-US" sz="1400" kern="1200" dirty="0">
                          <a:solidFill>
                            <a:srgbClr val="000000"/>
                          </a:solidFill>
                          <a:latin typeface="+mn-lt"/>
                          <a:ea typeface="+mn-ea"/>
                          <a:cs typeface="+mn-cs"/>
                        </a:rPr>
                        <a:t>个工作日，不含文件快递时间</a:t>
                      </a: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extLst>
                  <a:ext uri="{0D108BD9-81ED-4DB2-BD59-A6C34878D82A}">
                    <a16:rowId xmlns:a16="http://schemas.microsoft.com/office/drawing/2014/main" val="10002"/>
                  </a:ext>
                </a:extLst>
              </a:tr>
              <a:tr h="539866">
                <a:tc>
                  <a:txBody>
                    <a:bodyPr/>
                    <a:lstStyle/>
                    <a:p>
                      <a:pPr algn="l" defTabSz="914400">
                        <a:defRPr sz="1800">
                          <a:solidFill>
                            <a:srgbClr val="000000"/>
                          </a:solidFill>
                        </a:defRPr>
                      </a:pPr>
                      <a:r>
                        <a:rPr lang="zh-CN" altLang="en-US" sz="1600" dirty="0">
                          <a:solidFill>
                            <a:srgbClr val="FFFFFF"/>
                          </a:solidFill>
                          <a:latin typeface="Arial" panose="020B0604020202020204" pitchFamily="34" charset="0"/>
                          <a:cs typeface="Arial" panose="020B0604020202020204" pitchFamily="34" charset="0"/>
                        </a:rPr>
                        <a:t>年费</a:t>
                      </a:r>
                      <a:endParaRPr sz="1600" dirty="0">
                        <a:solidFill>
                          <a:srgbClr val="FFFFFF"/>
                        </a:solidFill>
                        <a:latin typeface="Arial" panose="020B0604020202020204" pitchFamily="34" charset="0"/>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FAFAF"/>
                    </a:solidFill>
                  </a:tcPr>
                </a:tc>
                <a:tc>
                  <a:txBody>
                    <a:bodyPr/>
                    <a:lstStyle/>
                    <a:p>
                      <a:pPr algn="just" defTabSz="914400">
                        <a:defRPr sz="1800">
                          <a:solidFill>
                            <a:srgbClr val="000000"/>
                          </a:solidFill>
                        </a:defRPr>
                      </a:pPr>
                      <a:r>
                        <a:rPr lang="en-US" sz="1400" kern="1200" dirty="0">
                          <a:solidFill>
                            <a:srgbClr val="504E4E"/>
                          </a:solidFill>
                          <a:latin typeface="Arial" panose="020B0604020202020204" pitchFamily="34" charset="0"/>
                          <a:ea typeface="+mn-ea"/>
                          <a:cs typeface="Arial" panose="020B0604020202020204" pitchFamily="34" charset="0"/>
                        </a:rPr>
                        <a:t>USD615 (</a:t>
                      </a:r>
                      <a:r>
                        <a:rPr lang="zh-CN" altLang="en-US" sz="1400" kern="1200" dirty="0">
                          <a:solidFill>
                            <a:srgbClr val="504E4E"/>
                          </a:solidFill>
                          <a:latin typeface="Arial" panose="020B0604020202020204" pitchFamily="34" charset="0"/>
                          <a:ea typeface="+mn-ea"/>
                          <a:cs typeface="Arial" panose="020B0604020202020204" pitchFamily="34" charset="0"/>
                        </a:rPr>
                        <a:t>针对无经营休眠公司</a:t>
                      </a:r>
                      <a:r>
                        <a:rPr lang="en-US" sz="1400" kern="1200" dirty="0">
                          <a:solidFill>
                            <a:srgbClr val="504E4E"/>
                          </a:solidFill>
                          <a:latin typeface="Arial" panose="020B0604020202020204" pitchFamily="34" charset="0"/>
                          <a:ea typeface="+mn-ea"/>
                          <a:cs typeface="Arial" panose="020B0604020202020204" pitchFamily="34" charset="0"/>
                        </a:rPr>
                        <a:t>)</a:t>
                      </a:r>
                      <a:endParaRPr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defTabSz="914400">
                        <a:defRPr sz="1300"/>
                      </a:pPr>
                      <a:r>
                        <a:rPr lang="en-US" sz="1400" kern="1200" dirty="0">
                          <a:solidFill>
                            <a:srgbClr val="504E4E"/>
                          </a:solidFill>
                          <a:latin typeface="Arial" panose="020B0604020202020204" pitchFamily="34" charset="0"/>
                          <a:ea typeface="+mn-ea"/>
                          <a:cs typeface="Arial" panose="020B0604020202020204" pitchFamily="34" charset="0"/>
                        </a:rPr>
                        <a:t>USD1000</a:t>
                      </a:r>
                      <a:r>
                        <a:rPr lang="zh-CN" altLang="en-US" sz="1400" kern="1200" dirty="0">
                          <a:solidFill>
                            <a:srgbClr val="504E4E"/>
                          </a:solidFill>
                          <a:latin typeface="Arial" panose="020B0604020202020204" pitchFamily="34" charset="0"/>
                          <a:ea typeface="+mn-ea"/>
                          <a:cs typeface="Arial" panose="020B0604020202020204" pitchFamily="34" charset="0"/>
                        </a:rPr>
                        <a:t>，包含</a:t>
                      </a:r>
                      <a:r>
                        <a:rPr lang="zh-CN" altLang="zh-CN" sz="1400" kern="1200" dirty="0">
                          <a:solidFill>
                            <a:srgbClr val="504E4E"/>
                          </a:solidFill>
                          <a:latin typeface="Arial" panose="020B0604020202020204" pitchFamily="34" charset="0"/>
                          <a:ea typeface="+mn-ea"/>
                          <a:cs typeface="Arial" panose="020B0604020202020204" pitchFamily="34" charset="0"/>
                        </a:rPr>
                        <a:t>牌照费和注册地址费用</a:t>
                      </a:r>
                      <a:r>
                        <a:rPr lang="zh-CN" altLang="en-US" sz="1400" kern="1200" dirty="0">
                          <a:solidFill>
                            <a:srgbClr val="504E4E"/>
                          </a:solidFill>
                          <a:latin typeface="Arial" panose="020B0604020202020204" pitchFamily="34" charset="0"/>
                          <a:ea typeface="+mn-ea"/>
                          <a:cs typeface="Arial" panose="020B0604020202020204" pitchFamily="34" charset="0"/>
                        </a:rPr>
                        <a:t>，特许经营税；</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algn="just" defTabSz="914400">
                        <a:defRPr sz="1300"/>
                      </a:pPr>
                      <a:r>
                        <a:rPr lang="zh-CN" altLang="zh-CN" sz="1400" kern="1200" dirty="0">
                          <a:solidFill>
                            <a:srgbClr val="504E4E"/>
                          </a:solidFill>
                          <a:latin typeface="Arial" panose="020B0604020202020204" pitchFamily="34" charset="0"/>
                          <a:ea typeface="+mn-ea"/>
                          <a:cs typeface="Arial" panose="020B0604020202020204" pitchFamily="34" charset="0"/>
                        </a:rPr>
                        <a:t>无需备案周年申报表，仅需在每年</a:t>
                      </a:r>
                      <a:r>
                        <a:rPr lang="en-US" altLang="zh-CN" sz="1400" kern="1200" dirty="0">
                          <a:solidFill>
                            <a:srgbClr val="504E4E"/>
                          </a:solidFill>
                          <a:latin typeface="Arial" panose="020B0604020202020204" pitchFamily="34" charset="0"/>
                          <a:ea typeface="+mn-ea"/>
                          <a:cs typeface="Arial" panose="020B0604020202020204" pitchFamily="34" charset="0"/>
                        </a:rPr>
                        <a:t>6</a:t>
                      </a:r>
                      <a:r>
                        <a:rPr lang="zh-CN" altLang="zh-CN" sz="1400" kern="1200" dirty="0">
                          <a:solidFill>
                            <a:srgbClr val="504E4E"/>
                          </a:solidFill>
                          <a:latin typeface="Arial" panose="020B0604020202020204" pitchFamily="34" charset="0"/>
                          <a:ea typeface="+mn-ea"/>
                          <a:cs typeface="Arial" panose="020B0604020202020204" pitchFamily="34" charset="0"/>
                        </a:rPr>
                        <a:t>月</a:t>
                      </a:r>
                      <a:r>
                        <a:rPr lang="en-US" altLang="zh-CN" sz="1400" kern="1200" dirty="0">
                          <a:solidFill>
                            <a:srgbClr val="504E4E"/>
                          </a:solidFill>
                          <a:latin typeface="Arial" panose="020B0604020202020204" pitchFamily="34" charset="0"/>
                          <a:ea typeface="+mn-ea"/>
                          <a:cs typeface="Arial" panose="020B0604020202020204" pitchFamily="34" charset="0"/>
                        </a:rPr>
                        <a:t>1</a:t>
                      </a:r>
                      <a:r>
                        <a:rPr lang="zh-CN" altLang="zh-CN" sz="1400" kern="1200" dirty="0">
                          <a:solidFill>
                            <a:srgbClr val="504E4E"/>
                          </a:solidFill>
                          <a:latin typeface="Arial" panose="020B0604020202020204" pitchFamily="34" charset="0"/>
                          <a:ea typeface="+mn-ea"/>
                          <a:cs typeface="Arial" panose="020B0604020202020204" pitchFamily="34" charset="0"/>
                        </a:rPr>
                        <a:t>日前缴纳特许经营税和注册地址费用。</a:t>
                      </a:r>
                      <a:endParaRPr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defTabSz="914400">
                        <a:defRPr sz="1300"/>
                      </a:pPr>
                      <a:r>
                        <a:rPr lang="en-US" altLang="zh-CN" sz="1400" kern="1200" dirty="0">
                          <a:solidFill>
                            <a:srgbClr val="504E4E"/>
                          </a:solidFill>
                          <a:latin typeface="Arial" panose="020B0604020202020204" pitchFamily="34" charset="0"/>
                          <a:ea typeface="+mn-ea"/>
                          <a:cs typeface="Arial" panose="020B0604020202020204" pitchFamily="34" charset="0"/>
                        </a:rPr>
                        <a:t>USD1000</a:t>
                      </a:r>
                      <a:r>
                        <a:rPr lang="zh-CN" altLang="zh-CN" sz="1400" kern="1200" dirty="0">
                          <a:solidFill>
                            <a:srgbClr val="504E4E"/>
                          </a:solidFill>
                          <a:latin typeface="Arial" panose="020B0604020202020204" pitchFamily="34" charset="0"/>
                          <a:ea typeface="+mn-ea"/>
                          <a:cs typeface="Arial" panose="020B0604020202020204" pitchFamily="34" charset="0"/>
                        </a:rPr>
                        <a:t>，包含牌照费和注册地址费用（仅限不发行股份的公司</a:t>
                      </a:r>
                      <a:r>
                        <a:rPr lang="en-US" altLang="zh-CN" sz="1400" kern="1200" dirty="0">
                          <a:solidFill>
                            <a:srgbClr val="504E4E"/>
                          </a:solidFill>
                          <a:latin typeface="Arial" panose="020B0604020202020204" pitchFamily="34" charset="0"/>
                          <a:ea typeface="+mn-ea"/>
                          <a:cs typeface="Arial" panose="020B0604020202020204" pitchFamily="34" charset="0"/>
                        </a:rPr>
                        <a:t>Non-stock Corporation</a:t>
                      </a:r>
                      <a:r>
                        <a:rPr lang="zh-CN" altLang="zh-CN" sz="1400" kern="1200" dirty="0">
                          <a:solidFill>
                            <a:srgbClr val="504E4E"/>
                          </a:solidFill>
                          <a:latin typeface="Arial" panose="020B0604020202020204" pitchFamily="34" charset="0"/>
                          <a:ea typeface="+mn-ea"/>
                          <a:cs typeface="Arial" panose="020B0604020202020204" pitchFamily="34" charset="0"/>
                        </a:rPr>
                        <a:t>）</a:t>
                      </a:r>
                      <a:r>
                        <a:rPr lang="zh-CN" altLang="en-US" sz="1400" kern="1200" dirty="0">
                          <a:solidFill>
                            <a:srgbClr val="504E4E"/>
                          </a:solidFill>
                          <a:latin typeface="Arial" panose="020B0604020202020204" pitchFamily="34" charset="0"/>
                          <a:ea typeface="+mn-ea"/>
                          <a:cs typeface="Arial" panose="020B0604020202020204" pitchFamily="34" charset="0"/>
                        </a:rPr>
                        <a:t>；</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algn="just" defTabSz="914400">
                        <a:defRPr sz="1300"/>
                      </a:pPr>
                      <a:r>
                        <a:rPr lang="zh-CN" altLang="zh-CN" sz="1400" kern="1200" dirty="0">
                          <a:solidFill>
                            <a:srgbClr val="504E4E"/>
                          </a:solidFill>
                          <a:latin typeface="Arial" panose="020B0604020202020204" pitchFamily="34" charset="0"/>
                          <a:ea typeface="+mn-ea"/>
                          <a:cs typeface="Arial" panose="020B0604020202020204" pitchFamily="34" charset="0"/>
                        </a:rPr>
                        <a:t>每年</a:t>
                      </a:r>
                      <a:r>
                        <a:rPr lang="en-US" altLang="zh-CN" sz="1400" kern="1200" dirty="0">
                          <a:solidFill>
                            <a:srgbClr val="504E4E"/>
                          </a:solidFill>
                          <a:latin typeface="Arial" panose="020B0604020202020204" pitchFamily="34" charset="0"/>
                          <a:ea typeface="+mn-ea"/>
                          <a:cs typeface="Arial" panose="020B0604020202020204" pitchFamily="34" charset="0"/>
                        </a:rPr>
                        <a:t>3</a:t>
                      </a:r>
                      <a:r>
                        <a:rPr lang="zh-CN" altLang="zh-CN" sz="1400" kern="1200" dirty="0">
                          <a:solidFill>
                            <a:srgbClr val="504E4E"/>
                          </a:solidFill>
                          <a:latin typeface="Arial" panose="020B0604020202020204" pitchFamily="34" charset="0"/>
                          <a:ea typeface="+mn-ea"/>
                          <a:cs typeface="Arial" panose="020B0604020202020204" pitchFamily="34" charset="0"/>
                        </a:rPr>
                        <a:t>月</a:t>
                      </a:r>
                      <a:r>
                        <a:rPr lang="en-US" altLang="zh-CN" sz="1400" kern="1200" dirty="0">
                          <a:solidFill>
                            <a:srgbClr val="504E4E"/>
                          </a:solidFill>
                          <a:latin typeface="Arial" panose="020B0604020202020204" pitchFamily="34" charset="0"/>
                          <a:ea typeface="+mn-ea"/>
                          <a:cs typeface="Arial" panose="020B0604020202020204" pitchFamily="34" charset="0"/>
                        </a:rPr>
                        <a:t>1</a:t>
                      </a:r>
                      <a:r>
                        <a:rPr lang="zh-CN" altLang="zh-CN" sz="1400" kern="1200" dirty="0">
                          <a:solidFill>
                            <a:srgbClr val="504E4E"/>
                          </a:solidFill>
                          <a:latin typeface="Arial" panose="020B0604020202020204" pitchFamily="34" charset="0"/>
                          <a:ea typeface="+mn-ea"/>
                          <a:cs typeface="Arial" panose="020B0604020202020204" pitchFamily="34" charset="0"/>
                        </a:rPr>
                        <a:t>日前需办理年检提交周年申报表、缴纳特许经营税，逾期未提交或缴纳，将产生罚款或滞纳金。</a:t>
                      </a:r>
                      <a:endParaRPr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defTabSz="914400">
                        <a:defRPr sz="1300"/>
                      </a:pPr>
                      <a:r>
                        <a:rPr lang="en-US" altLang="zh-CN" sz="1400" kern="1200" dirty="0">
                          <a:solidFill>
                            <a:srgbClr val="504E4E"/>
                          </a:solidFill>
                          <a:latin typeface="Arial" panose="020B0604020202020204" pitchFamily="34" charset="0"/>
                          <a:ea typeface="+mn-ea"/>
                          <a:cs typeface="Arial" panose="020B0604020202020204" pitchFamily="34" charset="0"/>
                        </a:rPr>
                        <a:t>USD1,786</a:t>
                      </a:r>
                      <a:r>
                        <a:rPr lang="zh-CN" altLang="en-US" sz="1400" kern="1200" dirty="0">
                          <a:solidFill>
                            <a:srgbClr val="504E4E"/>
                          </a:solidFill>
                          <a:latin typeface="Arial" panose="020B0604020202020204" pitchFamily="34" charset="0"/>
                          <a:ea typeface="+mn-ea"/>
                          <a:cs typeface="Arial" panose="020B0604020202020204" pitchFamily="34" charset="0"/>
                        </a:rPr>
                        <a:t>，包含注册地址费和政府备案费；</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algn="just" defTabSz="914400">
                        <a:defRPr sz="1300"/>
                      </a:pPr>
                      <a:r>
                        <a:rPr lang="zh-CN" altLang="en-US" sz="1400" kern="1200" dirty="0">
                          <a:solidFill>
                            <a:srgbClr val="504E4E"/>
                          </a:solidFill>
                          <a:latin typeface="Arial" panose="020B0604020202020204" pitchFamily="34" charset="0"/>
                          <a:ea typeface="+mn-ea"/>
                          <a:cs typeface="Arial" panose="020B0604020202020204" pitchFamily="34" charset="0"/>
                        </a:rPr>
                        <a:t>每年周年日前一个月月底前备案周年申报表</a:t>
                      </a:r>
                      <a:endParaRPr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sz="1300"/>
                      </a:pPr>
                      <a:r>
                        <a:rPr lang="en-US" altLang="zh-CN" sz="1400" kern="1200" dirty="0">
                          <a:solidFill>
                            <a:srgbClr val="504E4E"/>
                          </a:solidFill>
                          <a:latin typeface="Arial" panose="020B0604020202020204" pitchFamily="34" charset="0"/>
                          <a:ea typeface="+mn-ea"/>
                          <a:cs typeface="Arial" panose="020B0604020202020204" pitchFamily="34" charset="0"/>
                        </a:rPr>
                        <a:t>USD1,786</a:t>
                      </a:r>
                      <a:r>
                        <a:rPr lang="zh-CN" altLang="en-US" sz="1400" kern="1200" dirty="0">
                          <a:solidFill>
                            <a:srgbClr val="504E4E"/>
                          </a:solidFill>
                          <a:latin typeface="Arial" panose="020B0604020202020204" pitchFamily="34" charset="0"/>
                          <a:ea typeface="+mn-ea"/>
                          <a:cs typeface="Arial" panose="020B0604020202020204" pitchFamily="34" charset="0"/>
                        </a:rPr>
                        <a:t>，包含注册地址费和政府备案费</a:t>
                      </a:r>
                      <a:r>
                        <a:rPr lang="en-US" altLang="zh-CN" sz="1400" kern="1200" dirty="0">
                          <a:solidFill>
                            <a:srgbClr val="504E4E"/>
                          </a:solidFill>
                          <a:latin typeface="Arial" panose="020B0604020202020204" pitchFamily="34" charset="0"/>
                          <a:ea typeface="+mn-ea"/>
                          <a:cs typeface="Arial" panose="020B0604020202020204" pitchFamily="34" charset="0"/>
                        </a:rPr>
                        <a:t>(</a:t>
                      </a:r>
                      <a:r>
                        <a:rPr lang="zh-CN" altLang="en-US" sz="1400" kern="1200" dirty="0">
                          <a:solidFill>
                            <a:srgbClr val="504E4E"/>
                          </a:solidFill>
                          <a:latin typeface="Arial" panose="020B0604020202020204" pitchFamily="34" charset="0"/>
                          <a:ea typeface="+mn-ea"/>
                          <a:cs typeface="Arial" panose="020B0604020202020204" pitchFamily="34" charset="0"/>
                        </a:rPr>
                        <a:t>仅限于授权资本不高于</a:t>
                      </a:r>
                      <a:r>
                        <a:rPr lang="en-US" altLang="zh-CN" sz="1400" kern="1200" dirty="0">
                          <a:solidFill>
                            <a:srgbClr val="504E4E"/>
                          </a:solidFill>
                          <a:latin typeface="Arial" panose="020B0604020202020204" pitchFamily="34" charset="0"/>
                          <a:ea typeface="+mn-ea"/>
                          <a:cs typeface="Arial" panose="020B0604020202020204" pitchFamily="34" charset="0"/>
                        </a:rPr>
                        <a:t>USD$75,000</a:t>
                      </a:r>
                      <a:r>
                        <a:rPr lang="zh-CN" altLang="en-US" sz="1400" kern="1200" dirty="0">
                          <a:solidFill>
                            <a:srgbClr val="504E4E"/>
                          </a:solidFill>
                          <a:latin typeface="Arial" panose="020B0604020202020204" pitchFamily="34" charset="0"/>
                          <a:ea typeface="+mn-ea"/>
                          <a:cs typeface="Arial" panose="020B0604020202020204" pitchFamily="34" charset="0"/>
                        </a:rPr>
                        <a:t>的公司</a:t>
                      </a:r>
                      <a:r>
                        <a:rPr lang="en-US" altLang="zh-CN" sz="1400" kern="1200" dirty="0">
                          <a:solidFill>
                            <a:srgbClr val="504E4E"/>
                          </a:solidFill>
                          <a:latin typeface="Arial" panose="020B0604020202020204" pitchFamily="34" charset="0"/>
                          <a:ea typeface="+mn-ea"/>
                          <a:cs typeface="Arial" panose="020B0604020202020204" pitchFamily="34" charset="0"/>
                        </a:rPr>
                        <a:t>)</a:t>
                      </a:r>
                    </a:p>
                    <a:p>
                      <a:pPr marL="0" marR="0" lvl="0" indent="0" algn="just" defTabSz="914400" rtl="0" eaLnBrk="1" fontAlgn="auto" latinLnBrk="0" hangingPunct="1">
                        <a:lnSpc>
                          <a:spcPct val="100000"/>
                        </a:lnSpc>
                        <a:spcBef>
                          <a:spcPts val="0"/>
                        </a:spcBef>
                        <a:spcAft>
                          <a:spcPts val="0"/>
                        </a:spcAft>
                        <a:buClrTx/>
                        <a:buSzTx/>
                        <a:buFontTx/>
                        <a:buNone/>
                        <a:tabLst/>
                        <a:defRPr sz="1300"/>
                      </a:pPr>
                      <a:r>
                        <a:rPr lang="zh-CN" altLang="en-US" sz="1400" kern="1200" dirty="0">
                          <a:solidFill>
                            <a:srgbClr val="504E4E"/>
                          </a:solidFill>
                          <a:latin typeface="Arial" panose="020B0604020202020204" pitchFamily="34" charset="0"/>
                          <a:ea typeface="+mn-ea"/>
                          <a:cs typeface="Arial" panose="020B0604020202020204" pitchFamily="34" charset="0"/>
                        </a:rPr>
                        <a:t>每年周年日前一个月月底前备案周年申报表</a:t>
                      </a:r>
                    </a:p>
                    <a:p>
                      <a:pPr algn="just" defTabSz="914400">
                        <a:defRPr sz="1300"/>
                      </a:pPr>
                      <a:endParaRPr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29119">
                <a:tc>
                  <a:txBody>
                    <a:bodyPr/>
                    <a:lstStyle/>
                    <a:p>
                      <a:pPr algn="l" defTabSz="914400">
                        <a:defRPr sz="1800">
                          <a:solidFill>
                            <a:srgbClr val="000000"/>
                          </a:solidFill>
                        </a:defRPr>
                      </a:pPr>
                      <a:r>
                        <a:rPr lang="zh-CN" altLang="en-US" sz="1600" dirty="0">
                          <a:solidFill>
                            <a:srgbClr val="FFFFFF"/>
                          </a:solidFill>
                          <a:latin typeface="Arial" panose="020B0604020202020204" pitchFamily="34" charset="0"/>
                          <a:cs typeface="Arial" panose="020B0604020202020204" pitchFamily="34" charset="0"/>
                        </a:rPr>
                        <a:t>注册要求</a:t>
                      </a:r>
                      <a:endParaRPr sz="1600" dirty="0">
                        <a:solidFill>
                          <a:srgbClr val="FFFFFF"/>
                        </a:solidFill>
                        <a:latin typeface="Arial" panose="020B0604020202020204" pitchFamily="34" charset="0"/>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FAFAF"/>
                    </a:solidFill>
                  </a:tcPr>
                </a:tc>
                <a:tc>
                  <a:txBody>
                    <a:bodyPr/>
                    <a:lstStyle/>
                    <a:p>
                      <a:pPr marL="342900" indent="-342900" algn="just" defTabSz="914400">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公司名称常以名称常以</a:t>
                      </a:r>
                      <a:r>
                        <a:rPr lang="en-US" altLang="zh-CN" sz="1400" kern="1200" dirty="0">
                          <a:solidFill>
                            <a:srgbClr val="504E4E"/>
                          </a:solidFill>
                          <a:latin typeface="Arial" panose="020B0604020202020204" pitchFamily="34" charset="0"/>
                          <a:ea typeface="+mn-ea"/>
                          <a:cs typeface="Arial" panose="020B0604020202020204" pitchFamily="34" charset="0"/>
                        </a:rPr>
                        <a:t>Limited</a:t>
                      </a:r>
                      <a:r>
                        <a:rPr lang="zh-CN" altLang="en-US" sz="1400" kern="1200" dirty="0">
                          <a:solidFill>
                            <a:srgbClr val="504E4E"/>
                          </a:solidFill>
                          <a:latin typeface="Arial" panose="020B0604020202020204" pitchFamily="34" charset="0"/>
                          <a:ea typeface="+mn-ea"/>
                          <a:cs typeface="Arial" panose="020B0604020202020204" pitchFamily="34" charset="0"/>
                        </a:rPr>
                        <a:t>、</a:t>
                      </a:r>
                      <a:r>
                        <a:rPr lang="en-US" altLang="zh-CN" sz="1400" kern="1200" dirty="0">
                          <a:solidFill>
                            <a:srgbClr val="504E4E"/>
                          </a:solidFill>
                          <a:latin typeface="Arial" panose="020B0604020202020204" pitchFamily="34" charset="0"/>
                          <a:ea typeface="+mn-ea"/>
                          <a:cs typeface="Arial" panose="020B0604020202020204" pitchFamily="34" charset="0"/>
                        </a:rPr>
                        <a:t>Ltd</a:t>
                      </a:r>
                      <a:r>
                        <a:rPr lang="zh-CN" altLang="en-US" sz="1400" kern="1200" dirty="0">
                          <a:solidFill>
                            <a:srgbClr val="504E4E"/>
                          </a:solidFill>
                          <a:latin typeface="Arial" panose="020B0604020202020204" pitchFamily="34" charset="0"/>
                          <a:ea typeface="+mn-ea"/>
                          <a:cs typeface="Arial" panose="020B0604020202020204" pitchFamily="34" charset="0"/>
                        </a:rPr>
                        <a:t>、</a:t>
                      </a:r>
                      <a:r>
                        <a:rPr lang="en-US" altLang="zh-CN" sz="1400" kern="1200" dirty="0">
                          <a:solidFill>
                            <a:srgbClr val="504E4E"/>
                          </a:solidFill>
                          <a:latin typeface="Arial" panose="020B0604020202020204" pitchFamily="34" charset="0"/>
                          <a:ea typeface="+mn-ea"/>
                          <a:cs typeface="Arial" panose="020B0604020202020204" pitchFamily="34" charset="0"/>
                        </a:rPr>
                        <a:t>Co., Limited</a:t>
                      </a:r>
                      <a:r>
                        <a:rPr lang="zh-CN" altLang="en-US" sz="1400" kern="1200" dirty="0">
                          <a:solidFill>
                            <a:srgbClr val="504E4E"/>
                          </a:solidFill>
                          <a:latin typeface="Arial" panose="020B0604020202020204" pitchFamily="34" charset="0"/>
                          <a:ea typeface="+mn-ea"/>
                          <a:cs typeface="Arial" panose="020B0604020202020204" pitchFamily="34" charset="0"/>
                        </a:rPr>
                        <a:t>或</a:t>
                      </a:r>
                      <a:r>
                        <a:rPr lang="en-US" altLang="zh-CN" sz="1400" kern="1200" dirty="0">
                          <a:solidFill>
                            <a:srgbClr val="504E4E"/>
                          </a:solidFill>
                          <a:latin typeface="Arial" panose="020B0604020202020204" pitchFamily="34" charset="0"/>
                          <a:ea typeface="+mn-ea"/>
                          <a:cs typeface="Arial" panose="020B0604020202020204" pitchFamily="34" charset="0"/>
                        </a:rPr>
                        <a:t>Co., Ltd.</a:t>
                      </a:r>
                      <a:r>
                        <a:rPr lang="zh-CN" altLang="en-US" sz="1400" kern="1200" dirty="0">
                          <a:solidFill>
                            <a:srgbClr val="504E4E"/>
                          </a:solidFill>
                          <a:latin typeface="Arial" panose="020B0604020202020204" pitchFamily="34" charset="0"/>
                          <a:ea typeface="+mn-ea"/>
                          <a:cs typeface="Arial" panose="020B0604020202020204" pitchFamily="34" charset="0"/>
                        </a:rPr>
                        <a:t>等词语结尾；</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注册资本：最低为</a:t>
                      </a:r>
                      <a:r>
                        <a:rPr lang="en-US" altLang="zh-CN" sz="1400" kern="1200" dirty="0">
                          <a:solidFill>
                            <a:srgbClr val="504E4E"/>
                          </a:solidFill>
                          <a:latin typeface="Arial" panose="020B0604020202020204" pitchFamily="34" charset="0"/>
                          <a:ea typeface="+mn-ea"/>
                          <a:cs typeface="Arial" panose="020B0604020202020204" pitchFamily="34" charset="0"/>
                        </a:rPr>
                        <a:t>1</a:t>
                      </a:r>
                      <a:r>
                        <a:rPr lang="zh-CN" altLang="en-US" sz="1400" kern="1200" dirty="0">
                          <a:solidFill>
                            <a:srgbClr val="504E4E"/>
                          </a:solidFill>
                          <a:latin typeface="Arial" panose="020B0604020202020204" pitchFamily="34" charset="0"/>
                          <a:ea typeface="+mn-ea"/>
                          <a:cs typeface="Arial" panose="020B0604020202020204" pitchFamily="34" charset="0"/>
                        </a:rPr>
                        <a:t>英镑，无需在注册时支付；</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股东：自然人和法人均可，国籍不限，且不要求在英国居住，最少为</a:t>
                      </a:r>
                      <a:r>
                        <a:rPr lang="en-US" altLang="zh-CN" sz="1400" kern="1200" dirty="0">
                          <a:solidFill>
                            <a:srgbClr val="504E4E"/>
                          </a:solidFill>
                          <a:latin typeface="Arial" panose="020B0604020202020204" pitchFamily="34" charset="0"/>
                          <a:ea typeface="+mn-ea"/>
                          <a:cs typeface="Arial" panose="020B0604020202020204" pitchFamily="34" charset="0"/>
                        </a:rPr>
                        <a:t>1</a:t>
                      </a:r>
                      <a:r>
                        <a:rPr lang="zh-CN" altLang="en-US" sz="1400" kern="1200" dirty="0">
                          <a:solidFill>
                            <a:srgbClr val="504E4E"/>
                          </a:solidFill>
                          <a:latin typeface="Arial" panose="020B0604020202020204" pitchFamily="34" charset="0"/>
                          <a:ea typeface="+mn-ea"/>
                          <a:cs typeface="Arial" panose="020B0604020202020204" pitchFamily="34" charset="0"/>
                        </a:rPr>
                        <a:t>人；</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董事：公司最少任命</a:t>
                      </a:r>
                      <a:r>
                        <a:rPr lang="en-US" altLang="zh-CN" sz="1400" kern="1200" dirty="0">
                          <a:solidFill>
                            <a:srgbClr val="504E4E"/>
                          </a:solidFill>
                          <a:latin typeface="Arial" panose="020B0604020202020204" pitchFamily="34" charset="0"/>
                          <a:ea typeface="+mn-ea"/>
                          <a:cs typeface="Arial" panose="020B0604020202020204" pitchFamily="34" charset="0"/>
                        </a:rPr>
                        <a:t>1</a:t>
                      </a:r>
                      <a:r>
                        <a:rPr lang="zh-CN" altLang="en-US" sz="1400" kern="1200" dirty="0">
                          <a:solidFill>
                            <a:srgbClr val="504E4E"/>
                          </a:solidFill>
                          <a:latin typeface="Arial" panose="020B0604020202020204" pitchFamily="34" charset="0"/>
                          <a:ea typeface="+mn-ea"/>
                          <a:cs typeface="Arial" panose="020B0604020202020204" pitchFamily="34" charset="0"/>
                        </a:rPr>
                        <a:t>名自然人董事，可以和股东同一人，国籍不限。可任命法人为董事，但前提至少已委任</a:t>
                      </a:r>
                      <a:r>
                        <a:rPr lang="en-US" altLang="zh-CN" sz="1400" kern="1200" dirty="0">
                          <a:solidFill>
                            <a:srgbClr val="504E4E"/>
                          </a:solidFill>
                          <a:latin typeface="Arial" panose="020B0604020202020204" pitchFamily="34" charset="0"/>
                          <a:ea typeface="+mn-ea"/>
                          <a:cs typeface="Arial" panose="020B0604020202020204" pitchFamily="34" charset="0"/>
                        </a:rPr>
                        <a:t>1</a:t>
                      </a:r>
                      <a:r>
                        <a:rPr lang="zh-CN" altLang="en-US" sz="1400" kern="1200" dirty="0">
                          <a:solidFill>
                            <a:srgbClr val="504E4E"/>
                          </a:solidFill>
                          <a:latin typeface="Arial" panose="020B0604020202020204" pitchFamily="34" charset="0"/>
                          <a:ea typeface="+mn-ea"/>
                          <a:cs typeface="Arial" panose="020B0604020202020204" pitchFamily="34" charset="0"/>
                        </a:rPr>
                        <a:t>名自然人董事；</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秘书：可以不用委任；</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注册地址：需要提供一个位于英国的注册地址，我司可提供</a:t>
                      </a:r>
                      <a:endParaRPr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tc>
                  <a:txBody>
                    <a:bodyPr/>
                    <a:lstStyle/>
                    <a:p>
                      <a:pPr marL="342900" indent="-342900" algn="just" defTabSz="914400">
                        <a:buFont typeface="+mj-lt"/>
                        <a:buAutoNum type="arabicPeriod"/>
                        <a:defRPr sz="1300"/>
                      </a:pPr>
                      <a:r>
                        <a:rPr lang="zh-CN" altLang="zh-CN" sz="1400" kern="1200" dirty="0">
                          <a:solidFill>
                            <a:srgbClr val="504E4E"/>
                          </a:solidFill>
                          <a:latin typeface="Arial" panose="020B0604020202020204" pitchFamily="34" charset="0"/>
                          <a:ea typeface="+mn-ea"/>
                          <a:cs typeface="Arial" panose="020B0604020202020204" pitchFamily="34" charset="0"/>
                        </a:rPr>
                        <a:t>公司名称必须以</a:t>
                      </a:r>
                      <a:r>
                        <a:rPr lang="en-US" altLang="zh-CN" sz="1400" kern="1200" dirty="0">
                          <a:solidFill>
                            <a:srgbClr val="504E4E"/>
                          </a:solidFill>
                          <a:latin typeface="Arial" panose="020B0604020202020204" pitchFamily="34" charset="0"/>
                          <a:ea typeface="+mn-ea"/>
                          <a:cs typeface="Arial" panose="020B0604020202020204" pitchFamily="34" charset="0"/>
                        </a:rPr>
                        <a:t> Limited Liability Company </a:t>
                      </a:r>
                      <a:r>
                        <a:rPr lang="zh-CN" altLang="zh-CN" sz="1400" kern="1200" dirty="0">
                          <a:solidFill>
                            <a:srgbClr val="504E4E"/>
                          </a:solidFill>
                          <a:latin typeface="Arial" panose="020B0604020202020204" pitchFamily="34" charset="0"/>
                          <a:ea typeface="+mn-ea"/>
                          <a:cs typeface="Arial" panose="020B0604020202020204" pitchFamily="34" charset="0"/>
                        </a:rPr>
                        <a:t>或 </a:t>
                      </a:r>
                      <a:r>
                        <a:rPr lang="en-US" altLang="zh-CN" sz="1400" kern="1200" dirty="0">
                          <a:solidFill>
                            <a:srgbClr val="504E4E"/>
                          </a:solidFill>
                          <a:latin typeface="Arial" panose="020B0604020202020204" pitchFamily="34" charset="0"/>
                          <a:ea typeface="+mn-ea"/>
                          <a:cs typeface="Arial" panose="020B0604020202020204" pitchFamily="34" charset="0"/>
                        </a:rPr>
                        <a:t>LLC</a:t>
                      </a:r>
                      <a:r>
                        <a:rPr lang="zh-CN" altLang="en-US" sz="1400" kern="1200" dirty="0">
                          <a:solidFill>
                            <a:srgbClr val="504E4E"/>
                          </a:solidFill>
                          <a:latin typeface="Arial" panose="020B0604020202020204" pitchFamily="34" charset="0"/>
                          <a:ea typeface="+mn-ea"/>
                          <a:cs typeface="Arial" panose="020B0604020202020204" pitchFamily="34" charset="0"/>
                        </a:rPr>
                        <a:t>结尾；</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无注册资本要求；</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至少需要一名成员和一名经理，可以是自然人或法人，均不限国籍；</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注册地址：需要提供一个位于特拉华州的注册地址，我司可提供；</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注册代理：需要委任一位持牌注册代理人，我司可提供</a:t>
                      </a:r>
                      <a:endParaRPr lang="en-US" altLang="zh-CN"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tc>
                  <a:txBody>
                    <a:bodyPr/>
                    <a:lstStyle/>
                    <a:p>
                      <a:pPr marL="342900" indent="-342900" algn="just" defTabSz="914400">
                        <a:buFont typeface="+mj-lt"/>
                        <a:buAutoNum type="arabicPeriod"/>
                        <a:defRPr sz="1300"/>
                      </a:pPr>
                      <a:r>
                        <a:rPr lang="zh-CN" altLang="zh-CN" sz="1400" kern="1200" dirty="0">
                          <a:solidFill>
                            <a:srgbClr val="504E4E"/>
                          </a:solidFill>
                          <a:latin typeface="Arial" panose="020B0604020202020204" pitchFamily="34" charset="0"/>
                          <a:ea typeface="+mn-ea"/>
                          <a:cs typeface="Arial" panose="020B0604020202020204" pitchFamily="34" charset="0"/>
                        </a:rPr>
                        <a:t>公司名称必须以</a:t>
                      </a:r>
                      <a:r>
                        <a:rPr lang="en-US" altLang="zh-CN" sz="1400" kern="1200" dirty="0">
                          <a:solidFill>
                            <a:srgbClr val="504E4E"/>
                          </a:solidFill>
                          <a:latin typeface="Arial" panose="020B0604020202020204" pitchFamily="34" charset="0"/>
                          <a:ea typeface="+mn-ea"/>
                          <a:cs typeface="Arial" panose="020B0604020202020204" pitchFamily="34" charset="0"/>
                        </a:rPr>
                        <a:t> Corporation, Incorporated, Limited </a:t>
                      </a:r>
                      <a:r>
                        <a:rPr lang="zh-CN" altLang="zh-CN" sz="1400" kern="1200" dirty="0">
                          <a:solidFill>
                            <a:srgbClr val="504E4E"/>
                          </a:solidFill>
                          <a:latin typeface="Arial" panose="020B0604020202020204" pitchFamily="34" charset="0"/>
                          <a:ea typeface="+mn-ea"/>
                          <a:cs typeface="Arial" panose="020B0604020202020204" pitchFamily="34" charset="0"/>
                        </a:rPr>
                        <a:t>或其缩写</a:t>
                      </a:r>
                      <a:r>
                        <a:rPr lang="zh-CN" altLang="en-US" sz="1400" kern="1200" dirty="0">
                          <a:solidFill>
                            <a:srgbClr val="504E4E"/>
                          </a:solidFill>
                          <a:latin typeface="Arial" panose="020B0604020202020204" pitchFamily="34" charset="0"/>
                          <a:ea typeface="+mn-ea"/>
                          <a:cs typeface="Arial" panose="020B0604020202020204" pitchFamily="34" charset="0"/>
                        </a:rPr>
                        <a:t>结尾；</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注册资本无最低要求，注册资本金会影响注册费和年费，以及后续税费；</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至</a:t>
                      </a:r>
                      <a:r>
                        <a:rPr lang="zh-CN" altLang="zh-CN" sz="1400" kern="1200" dirty="0">
                          <a:solidFill>
                            <a:srgbClr val="504E4E"/>
                          </a:solidFill>
                          <a:latin typeface="Arial" panose="020B0604020202020204" pitchFamily="34" charset="0"/>
                          <a:ea typeface="+mn-ea"/>
                          <a:cs typeface="Arial" panose="020B0604020202020204" pitchFamily="34" charset="0"/>
                        </a:rPr>
                        <a:t>少需要一名股东和一名董事，董事需为具有完全行为能力的自然人，股东和董事均</a:t>
                      </a:r>
                      <a:r>
                        <a:rPr lang="zh-CN" altLang="en-US" sz="1400" kern="1200" dirty="0">
                          <a:solidFill>
                            <a:srgbClr val="504E4E"/>
                          </a:solidFill>
                          <a:latin typeface="Arial" panose="020B0604020202020204" pitchFamily="34" charset="0"/>
                          <a:ea typeface="+mn-ea"/>
                          <a:cs typeface="Arial" panose="020B0604020202020204" pitchFamily="34" charset="0"/>
                        </a:rPr>
                        <a:t>不限</a:t>
                      </a:r>
                      <a:r>
                        <a:rPr lang="zh-CN" altLang="zh-CN" sz="1400" kern="1200" dirty="0">
                          <a:solidFill>
                            <a:srgbClr val="504E4E"/>
                          </a:solidFill>
                          <a:latin typeface="Arial" panose="020B0604020202020204" pitchFamily="34" charset="0"/>
                          <a:ea typeface="+mn-ea"/>
                          <a:cs typeface="Arial" panose="020B0604020202020204" pitchFamily="34" charset="0"/>
                        </a:rPr>
                        <a:t>国籍，股东可以是自然人也可以是法人</a:t>
                      </a:r>
                      <a:r>
                        <a:rPr lang="zh-CN" altLang="en-US" sz="1400" kern="1200" dirty="0">
                          <a:solidFill>
                            <a:srgbClr val="504E4E"/>
                          </a:solidFill>
                          <a:latin typeface="Arial" panose="020B0604020202020204" pitchFamily="34" charset="0"/>
                          <a:ea typeface="+mn-ea"/>
                          <a:cs typeface="Arial" panose="020B0604020202020204" pitchFamily="34" charset="0"/>
                        </a:rPr>
                        <a:t>；</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注册地址：需要提供一个位于特拉华州的注册地址，我司可提供；</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注册代理：需要有一位持牌注册代理人，我司可提供</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algn="just" defTabSz="914400">
                        <a:defRPr sz="1300"/>
                      </a:pPr>
                      <a:endParaRPr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tc>
                  <a:txBody>
                    <a:bodyPr/>
                    <a:lstStyle/>
                    <a:p>
                      <a:pPr marL="342900" indent="-342900" algn="just" defTabSz="914400">
                        <a:buFont typeface="+mj-lt"/>
                        <a:buAutoNum type="arabicPeriod"/>
                        <a:defRPr sz="1300"/>
                      </a:pPr>
                      <a:r>
                        <a:rPr lang="zh-CN" altLang="zh-CN" sz="1400" kern="1200" dirty="0">
                          <a:solidFill>
                            <a:srgbClr val="504E4E"/>
                          </a:solidFill>
                          <a:latin typeface="Arial" panose="020B0604020202020204" pitchFamily="34" charset="0"/>
                          <a:ea typeface="+mn-ea"/>
                          <a:cs typeface="Arial" panose="020B0604020202020204" pitchFamily="34" charset="0"/>
                        </a:rPr>
                        <a:t>公司名称必须以</a:t>
                      </a:r>
                      <a:r>
                        <a:rPr lang="en-US" altLang="zh-CN" sz="1400" kern="1200" dirty="0">
                          <a:solidFill>
                            <a:srgbClr val="504E4E"/>
                          </a:solidFill>
                          <a:latin typeface="Arial" panose="020B0604020202020204" pitchFamily="34" charset="0"/>
                          <a:ea typeface="+mn-ea"/>
                          <a:cs typeface="Arial" panose="020B0604020202020204" pitchFamily="34" charset="0"/>
                        </a:rPr>
                        <a:t> Limited Liability Company </a:t>
                      </a:r>
                      <a:r>
                        <a:rPr lang="zh-CN" altLang="zh-CN" sz="1400" kern="1200" dirty="0">
                          <a:solidFill>
                            <a:srgbClr val="504E4E"/>
                          </a:solidFill>
                          <a:latin typeface="Arial" panose="020B0604020202020204" pitchFamily="34" charset="0"/>
                          <a:ea typeface="+mn-ea"/>
                          <a:cs typeface="Arial" panose="020B0604020202020204" pitchFamily="34" charset="0"/>
                        </a:rPr>
                        <a:t>或 </a:t>
                      </a:r>
                      <a:r>
                        <a:rPr lang="en-US" altLang="zh-CN" sz="1400" kern="1200" dirty="0">
                          <a:solidFill>
                            <a:srgbClr val="504E4E"/>
                          </a:solidFill>
                          <a:latin typeface="Arial" panose="020B0604020202020204" pitchFamily="34" charset="0"/>
                          <a:ea typeface="+mn-ea"/>
                          <a:cs typeface="Arial" panose="020B0604020202020204" pitchFamily="34" charset="0"/>
                        </a:rPr>
                        <a:t>LLC</a:t>
                      </a:r>
                      <a:r>
                        <a:rPr lang="zh-CN" altLang="en-US" sz="1400" kern="1200" dirty="0">
                          <a:solidFill>
                            <a:srgbClr val="504E4E"/>
                          </a:solidFill>
                          <a:latin typeface="Arial" panose="020B0604020202020204" pitchFamily="34" charset="0"/>
                          <a:ea typeface="+mn-ea"/>
                          <a:cs typeface="Arial" panose="020B0604020202020204" pitchFamily="34" charset="0"/>
                        </a:rPr>
                        <a:t>结尾；</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无注册资本要求；</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至少需要一名成员和一名经理，可以是自然人或法人，均不限国籍；</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注册地址：需要提供一个位于内华达州的注册地址，我司可提供；</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注册代理：需要有一位持牌注册代理人，我司可提供</a:t>
                      </a:r>
                      <a:endParaRPr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tc>
                  <a:txBody>
                    <a:bodyPr/>
                    <a:lstStyle/>
                    <a:p>
                      <a:pPr marL="342900" indent="-342900" algn="just" defTabSz="914400">
                        <a:buFont typeface="+mj-lt"/>
                        <a:buAutoNum type="arabicPeriod"/>
                        <a:defRPr sz="1300"/>
                      </a:pPr>
                      <a:r>
                        <a:rPr lang="zh-CN" altLang="zh-CN" sz="1400" kern="1200" dirty="0">
                          <a:solidFill>
                            <a:srgbClr val="504E4E"/>
                          </a:solidFill>
                          <a:latin typeface="Arial" panose="020B0604020202020204" pitchFamily="34" charset="0"/>
                          <a:ea typeface="+mn-ea"/>
                          <a:cs typeface="Arial" panose="020B0604020202020204" pitchFamily="34" charset="0"/>
                        </a:rPr>
                        <a:t>公司名称必须以</a:t>
                      </a:r>
                      <a:r>
                        <a:rPr lang="en-US" altLang="zh-CN" sz="1400" kern="1200" dirty="0">
                          <a:solidFill>
                            <a:srgbClr val="504E4E"/>
                          </a:solidFill>
                          <a:latin typeface="Arial" panose="020B0604020202020204" pitchFamily="34" charset="0"/>
                          <a:ea typeface="+mn-ea"/>
                          <a:cs typeface="Arial" panose="020B0604020202020204" pitchFamily="34" charset="0"/>
                        </a:rPr>
                        <a:t> Corporation, Incorporated, Limited </a:t>
                      </a:r>
                      <a:r>
                        <a:rPr lang="zh-CN" altLang="zh-CN" sz="1400" kern="1200" dirty="0">
                          <a:solidFill>
                            <a:srgbClr val="504E4E"/>
                          </a:solidFill>
                          <a:latin typeface="Arial" panose="020B0604020202020204" pitchFamily="34" charset="0"/>
                          <a:ea typeface="+mn-ea"/>
                          <a:cs typeface="Arial" panose="020B0604020202020204" pitchFamily="34" charset="0"/>
                        </a:rPr>
                        <a:t>或其缩写</a:t>
                      </a:r>
                      <a:r>
                        <a:rPr lang="zh-CN" altLang="en-US" sz="1400" kern="1200" dirty="0">
                          <a:solidFill>
                            <a:srgbClr val="504E4E"/>
                          </a:solidFill>
                          <a:latin typeface="Arial" panose="020B0604020202020204" pitchFamily="34" charset="0"/>
                          <a:ea typeface="+mn-ea"/>
                          <a:cs typeface="Arial" panose="020B0604020202020204" pitchFamily="34" charset="0"/>
                        </a:rPr>
                        <a:t>结尾；</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注册资本无要求；</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至</a:t>
                      </a:r>
                      <a:r>
                        <a:rPr lang="zh-CN" altLang="zh-CN" sz="1400" kern="1200" dirty="0">
                          <a:solidFill>
                            <a:srgbClr val="504E4E"/>
                          </a:solidFill>
                          <a:latin typeface="Arial" panose="020B0604020202020204" pitchFamily="34" charset="0"/>
                          <a:ea typeface="+mn-ea"/>
                          <a:cs typeface="Arial" panose="020B0604020202020204" pitchFamily="34" charset="0"/>
                        </a:rPr>
                        <a:t>少需要一名股东和一名董事</a:t>
                      </a:r>
                      <a:r>
                        <a:rPr lang="zh-CN" altLang="en-US" sz="1400" kern="1200" dirty="0">
                          <a:solidFill>
                            <a:srgbClr val="504E4E"/>
                          </a:solidFill>
                          <a:latin typeface="Arial" panose="020B0604020202020204" pitchFamily="34" charset="0"/>
                          <a:ea typeface="+mn-ea"/>
                          <a:cs typeface="Arial" panose="020B0604020202020204" pitchFamily="34" charset="0"/>
                        </a:rPr>
                        <a:t>，可以是自然人或法人，均不限国籍；</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zh-CN" altLang="zh-CN" sz="1400" kern="1200" dirty="0">
                          <a:solidFill>
                            <a:srgbClr val="504E4E"/>
                          </a:solidFill>
                          <a:latin typeface="Arial" panose="020B0604020202020204" pitchFamily="34" charset="0"/>
                          <a:ea typeface="+mn-ea"/>
                          <a:cs typeface="Arial" panose="020B0604020202020204" pitchFamily="34" charset="0"/>
                        </a:rPr>
                        <a:t>每个公司都必须至少有三名自然人做公司职员，分别担任总裁、秘书和司库</a:t>
                      </a:r>
                      <a:r>
                        <a:rPr lang="zh-CN" altLang="en-US" sz="1400" kern="1200" dirty="0">
                          <a:solidFill>
                            <a:srgbClr val="504E4E"/>
                          </a:solidFill>
                          <a:latin typeface="Arial" panose="020B0604020202020204" pitchFamily="34" charset="0"/>
                          <a:ea typeface="+mn-ea"/>
                          <a:cs typeface="Arial" panose="020B0604020202020204" pitchFamily="34" charset="0"/>
                        </a:rPr>
                        <a:t>；</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注册地址：需要提供一个位于内华达州的注册地址，我司可提供；</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注册代理：需要有一位持牌注册代理人，我司可提供</a:t>
                      </a:r>
                      <a:endParaRPr lang="en-US" altLang="zh-CN"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extLst>
                  <a:ext uri="{0D108BD9-81ED-4DB2-BD59-A6C34878D82A}">
                    <a16:rowId xmlns:a16="http://schemas.microsoft.com/office/drawing/2014/main" val="10004"/>
                  </a:ext>
                </a:extLst>
              </a:tr>
              <a:tr h="7461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solidFill>
                            <a:srgbClr val="000000"/>
                          </a:solidFill>
                        </a:defRPr>
                      </a:pPr>
                      <a:r>
                        <a:rPr lang="zh-CN" altLang="en-US" sz="1600" dirty="0">
                          <a:solidFill>
                            <a:srgbClr val="FFFFFF"/>
                          </a:solidFill>
                          <a:latin typeface="Arial" panose="020B0604020202020204" pitchFamily="34" charset="0"/>
                          <a:cs typeface="Arial" panose="020B0604020202020204" pitchFamily="34" charset="0"/>
                        </a:rPr>
                        <a:t>需提供资料</a:t>
                      </a: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FAFAF"/>
                    </a:solidFill>
                  </a:tcPr>
                </a:tc>
                <a:tc>
                  <a:txBody>
                    <a:bodyPr/>
                    <a:lstStyle/>
                    <a:p>
                      <a:pPr marL="342900" indent="-342900" algn="l" defTabSz="914400">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公司名；</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注册资本；</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股东持有股份数和款额；</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董事，股东和</a:t>
                      </a:r>
                      <a:r>
                        <a:rPr lang="zh-CN" altLang="zh-CN" sz="1400" kern="1200" dirty="0">
                          <a:solidFill>
                            <a:srgbClr val="504E4E"/>
                          </a:solidFill>
                          <a:latin typeface="Arial" panose="020B0604020202020204" pitchFamily="34" charset="0"/>
                          <a:ea typeface="+mn-ea"/>
                          <a:cs typeface="Arial" panose="020B0604020202020204" pitchFamily="34" charset="0"/>
                        </a:rPr>
                        <a:t>最终受益人</a:t>
                      </a:r>
                      <a:r>
                        <a:rPr lang="zh-CN" altLang="en-US" sz="1400" kern="1200" dirty="0">
                          <a:solidFill>
                            <a:srgbClr val="504E4E"/>
                          </a:solidFill>
                          <a:latin typeface="Arial" panose="020B0604020202020204" pitchFamily="34" charset="0"/>
                          <a:ea typeface="+mn-ea"/>
                          <a:cs typeface="Arial" panose="020B0604020202020204" pitchFamily="34" charset="0"/>
                        </a:rPr>
                        <a:t>核证</a:t>
                      </a:r>
                      <a:r>
                        <a:rPr lang="en-US" altLang="zh-CN" sz="1400" kern="1200" dirty="0">
                          <a:solidFill>
                            <a:srgbClr val="504E4E"/>
                          </a:solidFill>
                          <a:latin typeface="Arial" panose="020B0604020202020204" pitchFamily="34" charset="0"/>
                          <a:ea typeface="+mn-ea"/>
                          <a:cs typeface="Arial" panose="020B0604020202020204" pitchFamily="34" charset="0"/>
                        </a:rPr>
                        <a:t>DD</a:t>
                      </a:r>
                      <a:r>
                        <a:rPr lang="zh-CN" altLang="en-US" sz="1400" kern="1200" dirty="0">
                          <a:solidFill>
                            <a:srgbClr val="504E4E"/>
                          </a:solidFill>
                          <a:latin typeface="Arial" panose="020B0604020202020204" pitchFamily="34" charset="0"/>
                          <a:ea typeface="+mn-ea"/>
                          <a:cs typeface="Arial" panose="020B0604020202020204" pitchFamily="34" charset="0"/>
                        </a:rPr>
                        <a:t>；</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AutoNum type="arabicPeriod"/>
                        <a:defRPr sz="1800">
                          <a:solidFill>
                            <a:srgbClr val="000000"/>
                          </a:solidFill>
                        </a:defRPr>
                      </a:pPr>
                      <a:r>
                        <a:rPr lang="zh-CN" altLang="zh-CN" sz="1400" kern="1200" dirty="0">
                          <a:solidFill>
                            <a:srgbClr val="504E4E"/>
                          </a:solidFill>
                          <a:latin typeface="Arial" panose="020B0604020202020204" pitchFamily="34" charset="0"/>
                          <a:ea typeface="+mn-ea"/>
                          <a:cs typeface="Arial" panose="020B0604020202020204" pitchFamily="34" charset="0"/>
                        </a:rPr>
                        <a:t>资金来源，业务性质和业务发生地</a:t>
                      </a:r>
                      <a:endParaRPr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indent="-342900" algn="l" defTabSz="914400">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公司名；</a:t>
                      </a:r>
                    </a:p>
                    <a:p>
                      <a:pPr marL="342900" indent="-342900" algn="l" defTabSz="914400">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告知公司由成员或是经理管理；</a:t>
                      </a:r>
                    </a:p>
                    <a:p>
                      <a:pPr marL="342900" indent="-342900" algn="l" defTabSz="914400">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成员，经理的</a:t>
                      </a:r>
                      <a:r>
                        <a:rPr lang="en-US" altLang="zh-CN" sz="1400" kern="1200" dirty="0">
                          <a:solidFill>
                            <a:srgbClr val="504E4E"/>
                          </a:solidFill>
                          <a:latin typeface="Arial" panose="020B0604020202020204" pitchFamily="34" charset="0"/>
                          <a:ea typeface="+mn-ea"/>
                          <a:cs typeface="Arial" panose="020B0604020202020204" pitchFamily="34" charset="0"/>
                        </a:rPr>
                        <a:t>DD</a:t>
                      </a:r>
                      <a:r>
                        <a:rPr lang="zh-CN" altLang="en-US" sz="1400" kern="1200" dirty="0">
                          <a:solidFill>
                            <a:srgbClr val="504E4E"/>
                          </a:solidFill>
                          <a:latin typeface="Arial" panose="020B0604020202020204" pitchFamily="34" charset="0"/>
                          <a:ea typeface="+mn-ea"/>
                          <a:cs typeface="Arial" panose="020B0604020202020204" pitchFamily="34" charset="0"/>
                        </a:rPr>
                        <a:t>；</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资金来源，业务性质和业务发生地</a:t>
                      </a: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indent="-342900" algn="l" defTabSz="914400">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公司名；</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授权资本；</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股东持股数和股票类型；</a:t>
                      </a:r>
                    </a:p>
                    <a:p>
                      <a:pPr marL="342900" indent="-342900" algn="l" defTabSz="914400">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股东，董事，总裁，秘书，司库的</a:t>
                      </a:r>
                      <a:r>
                        <a:rPr lang="en-US" altLang="zh-CN" sz="1400" kern="1200" dirty="0">
                          <a:solidFill>
                            <a:srgbClr val="504E4E"/>
                          </a:solidFill>
                          <a:latin typeface="Arial" panose="020B0604020202020204" pitchFamily="34" charset="0"/>
                          <a:ea typeface="+mn-ea"/>
                          <a:cs typeface="Arial" panose="020B0604020202020204" pitchFamily="34" charset="0"/>
                        </a:rPr>
                        <a:t>DD</a:t>
                      </a:r>
                      <a:r>
                        <a:rPr lang="zh-CN" altLang="en-US" sz="1400" kern="1200" dirty="0">
                          <a:solidFill>
                            <a:srgbClr val="504E4E"/>
                          </a:solidFill>
                          <a:latin typeface="Arial" panose="020B0604020202020204" pitchFamily="34" charset="0"/>
                          <a:ea typeface="+mn-ea"/>
                          <a:cs typeface="Arial" panose="020B0604020202020204" pitchFamily="34" charset="0"/>
                        </a:rPr>
                        <a:t>；</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sz="1300"/>
                      </a:pPr>
                      <a:r>
                        <a:rPr lang="zh-CN" altLang="en-US" sz="1400" kern="1200" dirty="0">
                          <a:solidFill>
                            <a:srgbClr val="504E4E"/>
                          </a:solidFill>
                          <a:latin typeface="Arial" panose="020B0604020202020204" pitchFamily="34" charset="0"/>
                          <a:ea typeface="+mn-ea"/>
                          <a:cs typeface="Arial" panose="020B0604020202020204" pitchFamily="34" charset="0"/>
                        </a:rPr>
                        <a:t>资金来源，业务性质和业务发生地</a:t>
                      </a: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indent="-342900" algn="l" defTabSz="914400">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公司名；</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告知公司由成员或是经理管理；</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成员，经理的</a:t>
                      </a:r>
                      <a:r>
                        <a:rPr lang="en-US" altLang="zh-CN" sz="1400" kern="1200" dirty="0">
                          <a:solidFill>
                            <a:srgbClr val="504E4E"/>
                          </a:solidFill>
                          <a:latin typeface="Arial" panose="020B0604020202020204" pitchFamily="34" charset="0"/>
                          <a:ea typeface="+mn-ea"/>
                          <a:cs typeface="Arial" panose="020B0604020202020204" pitchFamily="34" charset="0"/>
                        </a:rPr>
                        <a:t>DD</a:t>
                      </a:r>
                      <a:r>
                        <a:rPr lang="zh-CN" altLang="en-US" sz="1400" kern="1200" dirty="0">
                          <a:solidFill>
                            <a:srgbClr val="504E4E"/>
                          </a:solidFill>
                          <a:latin typeface="Arial" panose="020B0604020202020204" pitchFamily="34" charset="0"/>
                          <a:ea typeface="+mn-ea"/>
                          <a:cs typeface="Arial" panose="020B0604020202020204" pitchFamily="34" charset="0"/>
                        </a:rPr>
                        <a:t>；</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资金来源，业务性质和业务发生地</a:t>
                      </a: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indent="-342900" algn="l" defTabSz="914400">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公司名；</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授权资本；</a:t>
                      </a:r>
                    </a:p>
                    <a:p>
                      <a:pPr marL="342900" indent="-342900" algn="l" defTabSz="914400">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股东，董事，总裁，秘书，司库的</a:t>
                      </a:r>
                      <a:r>
                        <a:rPr lang="en-US" altLang="zh-CN" sz="1400" kern="1200" dirty="0">
                          <a:solidFill>
                            <a:srgbClr val="504E4E"/>
                          </a:solidFill>
                          <a:latin typeface="Arial" panose="020B0604020202020204" pitchFamily="34" charset="0"/>
                          <a:ea typeface="+mn-ea"/>
                          <a:cs typeface="Arial" panose="020B0604020202020204" pitchFamily="34" charset="0"/>
                        </a:rPr>
                        <a:t>DD</a:t>
                      </a:r>
                      <a:r>
                        <a:rPr lang="zh-CN" altLang="en-US" sz="1400" kern="1200" dirty="0">
                          <a:solidFill>
                            <a:srgbClr val="504E4E"/>
                          </a:solidFill>
                          <a:latin typeface="Arial" panose="020B0604020202020204" pitchFamily="34" charset="0"/>
                          <a:ea typeface="+mn-ea"/>
                          <a:cs typeface="Arial" panose="020B0604020202020204" pitchFamily="34" charset="0"/>
                        </a:rPr>
                        <a:t>；</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资金来源，业务性质和业务发生地</a:t>
                      </a: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746100">
                <a:tc>
                  <a:txBody>
                    <a:bodyPr/>
                    <a:lstStyle/>
                    <a:p>
                      <a:pPr algn="l" defTabSz="914400">
                        <a:defRPr sz="1800">
                          <a:solidFill>
                            <a:srgbClr val="000000"/>
                          </a:solidFill>
                        </a:defRPr>
                      </a:pPr>
                      <a:r>
                        <a:rPr lang="zh-CN" altLang="en-US" sz="1600" dirty="0">
                          <a:solidFill>
                            <a:srgbClr val="FFFFFF"/>
                          </a:solidFill>
                          <a:latin typeface="Arial" panose="020B0604020202020204" pitchFamily="34" charset="0"/>
                          <a:cs typeface="Arial" panose="020B0604020202020204" pitchFamily="34" charset="0"/>
                        </a:rPr>
                        <a:t>注册后获得的文件</a:t>
                      </a:r>
                      <a:endParaRPr sz="1600" dirty="0">
                        <a:solidFill>
                          <a:srgbClr val="FFFFFF"/>
                        </a:solidFill>
                        <a:latin typeface="Arial" panose="020B0604020202020204" pitchFamily="34" charset="0"/>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FAFAF"/>
                    </a:solidFill>
                  </a:tcPr>
                </a:tc>
                <a:tc>
                  <a:txBody>
                    <a:bodyPr/>
                    <a:lstStyle/>
                    <a:p>
                      <a:pPr marL="342900" indent="-342900" algn="just" defTabSz="914400">
                        <a:buAutoNum type="arabicPeriod"/>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Certificate of Incorporation</a:t>
                      </a:r>
                      <a:r>
                        <a:rPr lang="zh-CN" altLang="zh-CN" sz="1400" kern="1200" dirty="0">
                          <a:solidFill>
                            <a:srgbClr val="504E4E"/>
                          </a:solidFill>
                          <a:latin typeface="Arial" panose="020B0604020202020204" pitchFamily="34" charset="0"/>
                          <a:ea typeface="+mn-ea"/>
                          <a:cs typeface="Arial" panose="020B0604020202020204" pitchFamily="34" charset="0"/>
                        </a:rPr>
                        <a:t>注册证书</a:t>
                      </a:r>
                      <a:r>
                        <a:rPr lang="zh-CN" altLang="en-US" sz="1400" kern="1200" dirty="0">
                          <a:solidFill>
                            <a:srgbClr val="504E4E"/>
                          </a:solidFill>
                          <a:latin typeface="Arial" panose="020B0604020202020204" pitchFamily="34" charset="0"/>
                          <a:ea typeface="+mn-ea"/>
                          <a:cs typeface="Arial" panose="020B0604020202020204" pitchFamily="34" charset="0"/>
                        </a:rPr>
                        <a:t>；</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AutoNum type="arabicPeriod"/>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Memorandum and Articles of Association</a:t>
                      </a:r>
                      <a:r>
                        <a:rPr lang="zh-CN" altLang="en-US" sz="1400" kern="1200" dirty="0">
                          <a:solidFill>
                            <a:srgbClr val="504E4E"/>
                          </a:solidFill>
                          <a:latin typeface="Arial" panose="020B0604020202020204" pitchFamily="34" charset="0"/>
                          <a:ea typeface="+mn-ea"/>
                          <a:cs typeface="Arial" panose="020B0604020202020204" pitchFamily="34" charset="0"/>
                        </a:rPr>
                        <a:t>公司章程；</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AutoNum type="arabicPeriod"/>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Form IN01</a:t>
                      </a:r>
                      <a:r>
                        <a:rPr lang="zh-CN" altLang="zh-CN" sz="1400" kern="1200" dirty="0">
                          <a:solidFill>
                            <a:srgbClr val="504E4E"/>
                          </a:solidFill>
                          <a:latin typeface="Arial" panose="020B0604020202020204" pitchFamily="34" charset="0"/>
                          <a:ea typeface="+mn-ea"/>
                          <a:cs typeface="Arial" panose="020B0604020202020204" pitchFamily="34" charset="0"/>
                        </a:rPr>
                        <a:t>注册申请表格</a:t>
                      </a:r>
                      <a:r>
                        <a:rPr lang="zh-CN" altLang="en-US" sz="1400" kern="1200" dirty="0">
                          <a:solidFill>
                            <a:srgbClr val="504E4E"/>
                          </a:solidFill>
                          <a:latin typeface="Arial" panose="020B0604020202020204" pitchFamily="34" charset="0"/>
                          <a:ea typeface="+mn-ea"/>
                          <a:cs typeface="Arial" panose="020B0604020202020204" pitchFamily="34" charset="0"/>
                        </a:rPr>
                        <a:t>；</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AutoNum type="arabicPeriod"/>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Certificate of Incumbency</a:t>
                      </a:r>
                      <a:r>
                        <a:rPr lang="zh-CN" altLang="zh-CN" sz="1400" kern="1200" dirty="0">
                          <a:solidFill>
                            <a:srgbClr val="504E4E"/>
                          </a:solidFill>
                          <a:latin typeface="Arial" panose="020B0604020202020204" pitchFamily="34" charset="0"/>
                          <a:ea typeface="+mn-ea"/>
                          <a:cs typeface="Arial" panose="020B0604020202020204" pitchFamily="34" charset="0"/>
                        </a:rPr>
                        <a:t>由英国公司法人秘书出具的公司注册情况证明</a:t>
                      </a:r>
                      <a:r>
                        <a:rPr lang="zh-CN" altLang="en-US" sz="1400" kern="1200" dirty="0">
                          <a:solidFill>
                            <a:srgbClr val="504E4E"/>
                          </a:solidFill>
                          <a:latin typeface="Arial" panose="020B0604020202020204" pitchFamily="34" charset="0"/>
                          <a:ea typeface="+mn-ea"/>
                          <a:cs typeface="Arial" panose="020B0604020202020204" pitchFamily="34" charset="0"/>
                        </a:rPr>
                        <a:t>；</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AutoNum type="arabicPeriod"/>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Special resolution by the subscribers</a:t>
                      </a:r>
                      <a:r>
                        <a:rPr lang="zh-CN" altLang="zh-CN" sz="1400" kern="1200" dirty="0">
                          <a:solidFill>
                            <a:srgbClr val="504E4E"/>
                          </a:solidFill>
                          <a:latin typeface="Arial" panose="020B0604020202020204" pitchFamily="34" charset="0"/>
                          <a:ea typeface="+mn-ea"/>
                          <a:cs typeface="Arial" panose="020B0604020202020204" pitchFamily="34" charset="0"/>
                        </a:rPr>
                        <a:t>发起人</a:t>
                      </a:r>
                      <a:r>
                        <a:rPr lang="en-US" altLang="zh-CN" sz="1400" kern="1200" dirty="0">
                          <a:solidFill>
                            <a:srgbClr val="504E4E"/>
                          </a:solidFill>
                          <a:latin typeface="Arial" panose="020B0604020202020204" pitchFamily="34" charset="0"/>
                          <a:ea typeface="+mn-ea"/>
                          <a:cs typeface="Arial" panose="020B0604020202020204" pitchFamily="34" charset="0"/>
                        </a:rPr>
                        <a:t>/</a:t>
                      </a:r>
                      <a:r>
                        <a:rPr lang="zh-CN" altLang="zh-CN" sz="1400" kern="1200" dirty="0">
                          <a:solidFill>
                            <a:srgbClr val="504E4E"/>
                          </a:solidFill>
                          <a:latin typeface="Arial" panose="020B0604020202020204" pitchFamily="34" charset="0"/>
                          <a:ea typeface="+mn-ea"/>
                          <a:cs typeface="Arial" panose="020B0604020202020204" pitchFamily="34" charset="0"/>
                        </a:rPr>
                        <a:t>股东特别决议；</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AutoNum type="arabicPeriod"/>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Minutes of the first meeting of the board of directors</a:t>
                      </a:r>
                      <a:r>
                        <a:rPr lang="zh-CN" altLang="zh-CN" sz="1400" kern="1200" dirty="0">
                          <a:solidFill>
                            <a:srgbClr val="504E4E"/>
                          </a:solidFill>
                          <a:latin typeface="Arial" panose="020B0604020202020204" pitchFamily="34" charset="0"/>
                          <a:ea typeface="+mn-ea"/>
                          <a:cs typeface="Arial" panose="020B0604020202020204" pitchFamily="34" charset="0"/>
                        </a:rPr>
                        <a:t>首次董事会议纪要；</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AutoNum type="arabicPeriod"/>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Combined register of directors, members and secretary</a:t>
                      </a:r>
                      <a:r>
                        <a:rPr lang="zh-CN" altLang="zh-CN" sz="1400" kern="1200" dirty="0">
                          <a:solidFill>
                            <a:srgbClr val="504E4E"/>
                          </a:solidFill>
                          <a:latin typeface="Arial" panose="020B0604020202020204" pitchFamily="34" charset="0"/>
                          <a:ea typeface="+mn-ea"/>
                          <a:cs typeface="Arial" panose="020B0604020202020204" pitchFamily="34" charset="0"/>
                        </a:rPr>
                        <a:t>董事、股东、秘书登记册；</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AutoNum type="arabicPeriod"/>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Share certificate</a:t>
                      </a:r>
                      <a:r>
                        <a:rPr lang="zh-CN" altLang="zh-CN" sz="1400" kern="1200" dirty="0">
                          <a:solidFill>
                            <a:srgbClr val="504E4E"/>
                          </a:solidFill>
                          <a:latin typeface="Arial" panose="020B0604020202020204" pitchFamily="34" charset="0"/>
                          <a:ea typeface="+mn-ea"/>
                          <a:cs typeface="Arial" panose="020B0604020202020204" pitchFamily="34" charset="0"/>
                        </a:rPr>
                        <a:t>股票</a:t>
                      </a:r>
                      <a:r>
                        <a:rPr lang="zh-CN" altLang="en-US" sz="1400" kern="1200" dirty="0">
                          <a:solidFill>
                            <a:srgbClr val="504E4E"/>
                          </a:solidFill>
                          <a:latin typeface="Arial" panose="020B0604020202020204" pitchFamily="34" charset="0"/>
                          <a:ea typeface="+mn-ea"/>
                          <a:cs typeface="Arial" panose="020B0604020202020204" pitchFamily="34" charset="0"/>
                        </a:rPr>
                        <a:t>证书</a:t>
                      </a:r>
                      <a:r>
                        <a:rPr lang="zh-CN" altLang="zh-CN" sz="1400" kern="1200" dirty="0">
                          <a:solidFill>
                            <a:srgbClr val="504E4E"/>
                          </a:solidFill>
                          <a:latin typeface="Arial" panose="020B0604020202020204" pitchFamily="34" charset="0"/>
                          <a:ea typeface="+mn-ea"/>
                          <a:cs typeface="Arial" panose="020B0604020202020204" pitchFamily="34" charset="0"/>
                        </a:rPr>
                        <a:t>；</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AutoNum type="arabicPeriod"/>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Current Appointments Report</a:t>
                      </a:r>
                      <a:r>
                        <a:rPr lang="zh-CN" altLang="zh-CN" sz="1400" kern="1200" dirty="0">
                          <a:solidFill>
                            <a:srgbClr val="504E4E"/>
                          </a:solidFill>
                          <a:latin typeface="Arial" panose="020B0604020202020204" pitchFamily="34" charset="0"/>
                          <a:ea typeface="+mn-ea"/>
                          <a:cs typeface="Arial" panose="020B0604020202020204" pitchFamily="34" charset="0"/>
                        </a:rPr>
                        <a:t>公司现状报告；</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AutoNum type="arabicPeriod"/>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Chop</a:t>
                      </a:r>
                      <a:r>
                        <a:rPr lang="zh-CN" altLang="en-US" sz="1400" kern="1200" dirty="0">
                          <a:solidFill>
                            <a:srgbClr val="504E4E"/>
                          </a:solidFill>
                          <a:latin typeface="Arial" panose="020B0604020202020204" pitchFamily="34" charset="0"/>
                          <a:ea typeface="+mn-ea"/>
                          <a:cs typeface="Arial" panose="020B0604020202020204" pitchFamily="34" charset="0"/>
                        </a:rPr>
                        <a:t>公司印章</a:t>
                      </a:r>
                      <a:endParaRPr lang="en-US" altLang="zh-CN"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tc>
                  <a:txBody>
                    <a:bodyPr/>
                    <a:lstStyle/>
                    <a:p>
                      <a:pPr marL="342900" indent="-342900" algn="just"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C</a:t>
                      </a:r>
                      <a:r>
                        <a:rPr lang="en-US" altLang="zh-CN" sz="1400" kern="1200" dirty="0">
                          <a:solidFill>
                            <a:srgbClr val="504E4E"/>
                          </a:solidFill>
                          <a:latin typeface="Arial" panose="020B0604020202020204" pitchFamily="34" charset="0"/>
                          <a:ea typeface="+mn-ea"/>
                          <a:cs typeface="Arial" panose="020B0604020202020204" pitchFamily="34" charset="0"/>
                        </a:rPr>
                        <a:t>ertificate of Formation</a:t>
                      </a:r>
                      <a:r>
                        <a:rPr lang="zh-CN" altLang="en-US" sz="1400" kern="1200" dirty="0">
                          <a:solidFill>
                            <a:srgbClr val="504E4E"/>
                          </a:solidFill>
                          <a:latin typeface="Arial" panose="020B0604020202020204" pitchFamily="34" charset="0"/>
                          <a:ea typeface="+mn-ea"/>
                          <a:cs typeface="Arial" panose="020B0604020202020204" pitchFamily="34" charset="0"/>
                        </a:rPr>
                        <a:t>注册证书；</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W</a:t>
                      </a:r>
                      <a:r>
                        <a:rPr lang="en-US" altLang="zh-CN" sz="1400" kern="1200" dirty="0">
                          <a:solidFill>
                            <a:srgbClr val="504E4E"/>
                          </a:solidFill>
                          <a:latin typeface="Arial" panose="020B0604020202020204" pitchFamily="34" charset="0"/>
                          <a:ea typeface="+mn-ea"/>
                          <a:cs typeface="Arial" panose="020B0604020202020204" pitchFamily="34" charset="0"/>
                        </a:rPr>
                        <a:t>ritten Consent of Authorized Person Naming the Manager(s)</a:t>
                      </a:r>
                      <a:r>
                        <a:rPr lang="zh-CN" altLang="en-US" sz="1400" kern="1200" dirty="0">
                          <a:solidFill>
                            <a:srgbClr val="504E4E"/>
                          </a:solidFill>
                          <a:latin typeface="Arial" panose="020B0604020202020204" pitchFamily="34" charset="0"/>
                          <a:ea typeface="+mn-ea"/>
                          <a:cs typeface="Arial" panose="020B0604020202020204" pitchFamily="34" charset="0"/>
                        </a:rPr>
                        <a:t>获授权人士提名经理的书面同意；</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Register of Members(s)</a:t>
                      </a:r>
                      <a:r>
                        <a:rPr lang="zh-CN" altLang="en-US" sz="1400" kern="1200" dirty="0">
                          <a:solidFill>
                            <a:srgbClr val="504E4E"/>
                          </a:solidFill>
                          <a:latin typeface="Arial" panose="020B0604020202020204" pitchFamily="34" charset="0"/>
                          <a:ea typeface="+mn-ea"/>
                          <a:cs typeface="Arial" panose="020B0604020202020204" pitchFamily="34" charset="0"/>
                        </a:rPr>
                        <a:t>成员登记册；</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Register of Manager(s)</a:t>
                      </a:r>
                      <a:r>
                        <a:rPr lang="zh-CN" altLang="en-US" sz="1400" kern="1200" dirty="0">
                          <a:solidFill>
                            <a:srgbClr val="504E4E"/>
                          </a:solidFill>
                          <a:latin typeface="Arial" panose="020B0604020202020204" pitchFamily="34" charset="0"/>
                          <a:ea typeface="+mn-ea"/>
                          <a:cs typeface="Arial" panose="020B0604020202020204" pitchFamily="34" charset="0"/>
                        </a:rPr>
                        <a:t>经理登记册；</a:t>
                      </a:r>
                      <a:endParaRPr lang="en-US"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Share Certificate</a:t>
                      </a:r>
                      <a:r>
                        <a:rPr lang="zh-CN" altLang="en-US" sz="1400" kern="1200" dirty="0">
                          <a:solidFill>
                            <a:srgbClr val="504E4E"/>
                          </a:solidFill>
                          <a:latin typeface="Arial" panose="020B0604020202020204" pitchFamily="34" charset="0"/>
                          <a:ea typeface="+mn-ea"/>
                          <a:cs typeface="Arial" panose="020B0604020202020204" pitchFamily="34" charset="0"/>
                        </a:rPr>
                        <a:t>股票证书；</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S</a:t>
                      </a:r>
                      <a:r>
                        <a:rPr lang="en-US" altLang="zh-CN" sz="1400" kern="1200" dirty="0">
                          <a:solidFill>
                            <a:srgbClr val="504E4E"/>
                          </a:solidFill>
                          <a:latin typeface="Arial" panose="020B0604020202020204" pitchFamily="34" charset="0"/>
                          <a:ea typeface="+mn-ea"/>
                          <a:cs typeface="Arial" panose="020B0604020202020204" pitchFamily="34" charset="0"/>
                        </a:rPr>
                        <a:t>eal and </a:t>
                      </a:r>
                      <a:r>
                        <a:rPr lang="en-US" altLang="zh-CN" sz="1400" kern="1200" dirty="0" err="1">
                          <a:solidFill>
                            <a:srgbClr val="504E4E"/>
                          </a:solidFill>
                          <a:latin typeface="Arial" panose="020B0604020202020204" pitchFamily="34" charset="0"/>
                          <a:ea typeface="+mn-ea"/>
                          <a:cs typeface="Arial" panose="020B0604020202020204" pitchFamily="34" charset="0"/>
                        </a:rPr>
                        <a:t>Cchop</a:t>
                      </a:r>
                      <a:r>
                        <a:rPr lang="zh-CN" altLang="en-US" sz="1400" kern="1200" dirty="0">
                          <a:solidFill>
                            <a:srgbClr val="504E4E"/>
                          </a:solidFill>
                          <a:latin typeface="Arial" panose="020B0604020202020204" pitchFamily="34" charset="0"/>
                          <a:ea typeface="+mn-ea"/>
                          <a:cs typeface="Arial" panose="020B0604020202020204" pitchFamily="34" charset="0"/>
                        </a:rPr>
                        <a:t>公司印章</a:t>
                      </a:r>
                      <a:endParaRPr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tc>
                  <a:txBody>
                    <a:bodyPr/>
                    <a:lstStyle/>
                    <a:p>
                      <a:pPr marL="342900" indent="-342900" algn="just"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Certificate of Incorporation</a:t>
                      </a:r>
                      <a:r>
                        <a:rPr lang="zh-CN" altLang="en-US" sz="1400" kern="1200" dirty="0">
                          <a:solidFill>
                            <a:srgbClr val="504E4E"/>
                          </a:solidFill>
                          <a:latin typeface="Arial" panose="020B0604020202020204" pitchFamily="34" charset="0"/>
                          <a:ea typeface="+mn-ea"/>
                          <a:cs typeface="Arial" panose="020B0604020202020204" pitchFamily="34" charset="0"/>
                        </a:rPr>
                        <a:t>注册证书；</a:t>
                      </a:r>
                      <a:endParaRPr lang="en-US"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Registers of Directors and Shareholders</a:t>
                      </a:r>
                      <a:r>
                        <a:rPr lang="zh-CN" altLang="en-US" sz="1400" kern="1200" dirty="0">
                          <a:solidFill>
                            <a:srgbClr val="504E4E"/>
                          </a:solidFill>
                          <a:latin typeface="Arial" panose="020B0604020202020204" pitchFamily="34" charset="0"/>
                          <a:ea typeface="+mn-ea"/>
                          <a:cs typeface="Arial" panose="020B0604020202020204" pitchFamily="34" charset="0"/>
                        </a:rPr>
                        <a:t>董事成员登记册；</a:t>
                      </a:r>
                      <a:endParaRPr lang="en-US"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Share Certificate</a:t>
                      </a:r>
                      <a:r>
                        <a:rPr lang="zh-CN" altLang="en-US" sz="1400" kern="1200" dirty="0">
                          <a:solidFill>
                            <a:srgbClr val="504E4E"/>
                          </a:solidFill>
                          <a:latin typeface="Arial" panose="020B0604020202020204" pitchFamily="34" charset="0"/>
                          <a:ea typeface="+mn-ea"/>
                          <a:cs typeface="Arial" panose="020B0604020202020204" pitchFamily="34" charset="0"/>
                        </a:rPr>
                        <a:t>股票证书；</a:t>
                      </a:r>
                      <a:endParaRPr lang="en-US"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Seal and Chop</a:t>
                      </a:r>
                      <a:r>
                        <a:rPr lang="zh-CN" altLang="en-US" sz="1400" kern="1200" dirty="0">
                          <a:solidFill>
                            <a:srgbClr val="504E4E"/>
                          </a:solidFill>
                          <a:latin typeface="Arial" panose="020B0604020202020204" pitchFamily="34" charset="0"/>
                          <a:ea typeface="+mn-ea"/>
                          <a:cs typeface="Arial" panose="020B0604020202020204" pitchFamily="34" charset="0"/>
                        </a:rPr>
                        <a:t>公司印章</a:t>
                      </a:r>
                      <a:endParaRPr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tc>
                  <a:txBody>
                    <a:bodyPr/>
                    <a:lstStyle/>
                    <a:p>
                      <a:pPr marL="342900" indent="-342900" algn="just"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Articles of Organization</a:t>
                      </a:r>
                      <a:r>
                        <a:rPr lang="zh-CN" altLang="en-US" sz="1400" kern="1200" dirty="0">
                          <a:solidFill>
                            <a:srgbClr val="504E4E"/>
                          </a:solidFill>
                          <a:latin typeface="Arial" panose="020B0604020202020204" pitchFamily="34" charset="0"/>
                          <a:ea typeface="+mn-ea"/>
                          <a:cs typeface="Arial" panose="020B0604020202020204" pitchFamily="34" charset="0"/>
                        </a:rPr>
                        <a:t>组织章程； </a:t>
                      </a:r>
                    </a:p>
                    <a:p>
                      <a:pPr marL="342900" indent="-342900" algn="just"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Nevada State Business License</a:t>
                      </a:r>
                      <a:r>
                        <a:rPr lang="zh-CN" altLang="en-US" sz="1400" kern="1200" dirty="0">
                          <a:solidFill>
                            <a:srgbClr val="504E4E"/>
                          </a:solidFill>
                          <a:latin typeface="Arial" panose="020B0604020202020204" pitchFamily="34" charset="0"/>
                          <a:ea typeface="+mn-ea"/>
                          <a:cs typeface="Arial" panose="020B0604020202020204" pitchFamily="34" charset="0"/>
                        </a:rPr>
                        <a:t>内华达州营业执照；</a:t>
                      </a:r>
                    </a:p>
                    <a:p>
                      <a:pPr marL="342900" indent="-342900" algn="just"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Certificate of Organization (Charter) of Limited Liability</a:t>
                      </a:r>
                      <a:r>
                        <a:rPr lang="zh-CN" altLang="en-US" sz="1400" kern="1200" dirty="0">
                          <a:solidFill>
                            <a:srgbClr val="504E4E"/>
                          </a:solidFill>
                          <a:latin typeface="Arial" panose="020B0604020202020204" pitchFamily="34" charset="0"/>
                          <a:ea typeface="+mn-ea"/>
                          <a:cs typeface="Arial" panose="020B0604020202020204" pitchFamily="34" charset="0"/>
                        </a:rPr>
                        <a:t>有限责任公司证书；</a:t>
                      </a:r>
                    </a:p>
                    <a:p>
                      <a:pPr marL="342900" indent="-342900" algn="just"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Operating Agreement</a:t>
                      </a:r>
                      <a:r>
                        <a:rPr lang="zh-CN" altLang="en-US" sz="1400" kern="1200" dirty="0">
                          <a:solidFill>
                            <a:srgbClr val="504E4E"/>
                          </a:solidFill>
                          <a:latin typeface="Arial" panose="020B0604020202020204" pitchFamily="34" charset="0"/>
                          <a:ea typeface="+mn-ea"/>
                          <a:cs typeface="Arial" panose="020B0604020202020204" pitchFamily="34" charset="0"/>
                        </a:rPr>
                        <a:t>经营协议；</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Register of member</a:t>
                      </a:r>
                      <a:r>
                        <a:rPr lang="zh-CN" altLang="en-US" sz="1400" kern="1200" dirty="0">
                          <a:solidFill>
                            <a:srgbClr val="504E4E"/>
                          </a:solidFill>
                          <a:latin typeface="Arial" panose="020B0604020202020204" pitchFamily="34" charset="0"/>
                          <a:ea typeface="+mn-ea"/>
                          <a:cs typeface="Arial" panose="020B0604020202020204" pitchFamily="34" charset="0"/>
                        </a:rPr>
                        <a:t>成员登记册；</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Register of manager</a:t>
                      </a:r>
                      <a:r>
                        <a:rPr lang="zh-CN" altLang="en-US" sz="1400" kern="1200" dirty="0">
                          <a:solidFill>
                            <a:srgbClr val="504E4E"/>
                          </a:solidFill>
                          <a:latin typeface="Arial" panose="020B0604020202020204" pitchFamily="34" charset="0"/>
                          <a:ea typeface="+mn-ea"/>
                          <a:cs typeface="Arial" panose="020B0604020202020204" pitchFamily="34" charset="0"/>
                        </a:rPr>
                        <a:t>经理登记册；</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Initial list of manager</a:t>
                      </a:r>
                      <a:r>
                        <a:rPr lang="zh-CN" altLang="en-US" sz="1400" kern="1200" dirty="0">
                          <a:solidFill>
                            <a:srgbClr val="504E4E"/>
                          </a:solidFill>
                          <a:latin typeface="Arial" panose="020B0604020202020204" pitchFamily="34" charset="0"/>
                          <a:ea typeface="+mn-ea"/>
                          <a:cs typeface="Arial" panose="020B0604020202020204" pitchFamily="34" charset="0"/>
                        </a:rPr>
                        <a:t>经理初始申报表；</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Memorandum of Inaugural Meeting</a:t>
                      </a:r>
                      <a:r>
                        <a:rPr lang="zh-CN" altLang="en-US" sz="1400" kern="1200" dirty="0">
                          <a:solidFill>
                            <a:srgbClr val="504E4E"/>
                          </a:solidFill>
                          <a:latin typeface="Arial" panose="020B0604020202020204" pitchFamily="34" charset="0"/>
                          <a:ea typeface="+mn-ea"/>
                          <a:cs typeface="Arial" panose="020B0604020202020204" pitchFamily="34" charset="0"/>
                        </a:rPr>
                        <a:t>成立大会备忘录；</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Membership certificate</a:t>
                      </a:r>
                      <a:r>
                        <a:rPr lang="zh-CN" altLang="en-US" sz="1400" kern="1200" dirty="0">
                          <a:solidFill>
                            <a:srgbClr val="504E4E"/>
                          </a:solidFill>
                          <a:latin typeface="Arial" panose="020B0604020202020204" pitchFamily="34" charset="0"/>
                          <a:ea typeface="+mn-ea"/>
                          <a:cs typeface="Arial" panose="020B0604020202020204" pitchFamily="34" charset="0"/>
                        </a:rPr>
                        <a:t>成员证书；</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en-US" altLang="zh-CN" sz="1400" kern="1200" dirty="0">
                          <a:solidFill>
                            <a:srgbClr val="504E4E"/>
                          </a:solidFill>
                          <a:latin typeface="Arial" panose="020B0604020202020204" pitchFamily="34" charset="0"/>
                          <a:ea typeface="+mn-ea"/>
                          <a:cs typeface="Arial" panose="020B0604020202020204" pitchFamily="34" charset="0"/>
                        </a:rPr>
                        <a:t>Seal and Chop</a:t>
                      </a:r>
                      <a:r>
                        <a:rPr lang="zh-CN" altLang="en-US" sz="1400" kern="1200" dirty="0">
                          <a:solidFill>
                            <a:srgbClr val="504E4E"/>
                          </a:solidFill>
                          <a:latin typeface="Arial" panose="020B0604020202020204" pitchFamily="34" charset="0"/>
                          <a:ea typeface="+mn-ea"/>
                          <a:cs typeface="Arial" panose="020B0604020202020204" pitchFamily="34" charset="0"/>
                        </a:rPr>
                        <a:t>公司印章</a:t>
                      </a: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tc>
                  <a:txBody>
                    <a:bodyPr/>
                    <a:lstStyle/>
                    <a:p>
                      <a:pPr marL="342900" indent="-342900" algn="just"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Articles of Incorporation</a:t>
                      </a:r>
                      <a:r>
                        <a:rPr lang="zh-CN" altLang="en-US" sz="1400" kern="1200" dirty="0">
                          <a:solidFill>
                            <a:srgbClr val="504E4E"/>
                          </a:solidFill>
                          <a:latin typeface="Arial" panose="020B0604020202020204" pitchFamily="34" charset="0"/>
                          <a:ea typeface="+mn-ea"/>
                          <a:cs typeface="Arial" panose="020B0604020202020204" pitchFamily="34" charset="0"/>
                        </a:rPr>
                        <a:t>公司章程； </a:t>
                      </a:r>
                    </a:p>
                    <a:p>
                      <a:pPr marL="342900" indent="-342900" algn="just"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Nevada State Business License</a:t>
                      </a:r>
                      <a:r>
                        <a:rPr lang="zh-CN" altLang="en-US" sz="1400" kern="1200" dirty="0">
                          <a:solidFill>
                            <a:srgbClr val="504E4E"/>
                          </a:solidFill>
                          <a:latin typeface="Arial" panose="020B0604020202020204" pitchFamily="34" charset="0"/>
                          <a:ea typeface="+mn-ea"/>
                          <a:cs typeface="Arial" panose="020B0604020202020204" pitchFamily="34" charset="0"/>
                        </a:rPr>
                        <a:t>内华达州营业执照；</a:t>
                      </a:r>
                    </a:p>
                    <a:p>
                      <a:pPr marL="342900" indent="-342900" algn="just"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Register of director</a:t>
                      </a:r>
                      <a:r>
                        <a:rPr lang="zh-CN" altLang="en-US" sz="1400" kern="1200" dirty="0">
                          <a:solidFill>
                            <a:srgbClr val="504E4E"/>
                          </a:solidFill>
                          <a:latin typeface="Arial" panose="020B0604020202020204" pitchFamily="34" charset="0"/>
                          <a:ea typeface="+mn-ea"/>
                          <a:cs typeface="Arial" panose="020B0604020202020204" pitchFamily="34" charset="0"/>
                        </a:rPr>
                        <a:t>董事登记册；</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Register of shareholder</a:t>
                      </a:r>
                      <a:r>
                        <a:rPr lang="zh-CN" altLang="en-US" sz="1400" kern="1200" dirty="0">
                          <a:solidFill>
                            <a:srgbClr val="504E4E"/>
                          </a:solidFill>
                          <a:latin typeface="Arial" panose="020B0604020202020204" pitchFamily="34" charset="0"/>
                          <a:ea typeface="+mn-ea"/>
                          <a:cs typeface="Arial" panose="020B0604020202020204" pitchFamily="34" charset="0"/>
                        </a:rPr>
                        <a:t>股东登记册；</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Initial list of Officers and Directors</a:t>
                      </a:r>
                      <a:r>
                        <a:rPr lang="zh-CN" altLang="en-US" sz="1400" kern="1200" dirty="0">
                          <a:solidFill>
                            <a:srgbClr val="504E4E"/>
                          </a:solidFill>
                          <a:latin typeface="Arial" panose="020B0604020202020204" pitchFamily="34" charset="0"/>
                          <a:ea typeface="+mn-ea"/>
                          <a:cs typeface="Arial" panose="020B0604020202020204" pitchFamily="34" charset="0"/>
                        </a:rPr>
                        <a:t>职员和董事初始申报表；</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Share certificate</a:t>
                      </a:r>
                      <a:r>
                        <a:rPr lang="zh-CN" altLang="en-US" sz="1400" kern="1200" dirty="0">
                          <a:solidFill>
                            <a:srgbClr val="504E4E"/>
                          </a:solidFill>
                          <a:latin typeface="Arial" panose="020B0604020202020204" pitchFamily="34" charset="0"/>
                          <a:ea typeface="+mn-ea"/>
                          <a:cs typeface="Arial" panose="020B0604020202020204" pitchFamily="34" charset="0"/>
                        </a:rPr>
                        <a:t>股票证书；</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just" defTabSz="914400">
                        <a:buFont typeface="+mj-lt"/>
                        <a:buAutoNum type="arabicPeriod"/>
                        <a:defRPr sz="1300"/>
                      </a:pPr>
                      <a:r>
                        <a:rPr lang="en-US" altLang="zh-CN" sz="1400" kern="1200" dirty="0">
                          <a:solidFill>
                            <a:srgbClr val="504E4E"/>
                          </a:solidFill>
                          <a:latin typeface="Arial" panose="020B0604020202020204" pitchFamily="34" charset="0"/>
                          <a:ea typeface="+mn-ea"/>
                          <a:cs typeface="Arial" panose="020B0604020202020204" pitchFamily="34" charset="0"/>
                        </a:rPr>
                        <a:t>Seal and Chop</a:t>
                      </a:r>
                      <a:r>
                        <a:rPr lang="zh-CN" altLang="en-US" sz="1400" kern="1200" dirty="0">
                          <a:solidFill>
                            <a:srgbClr val="504E4E"/>
                          </a:solidFill>
                          <a:latin typeface="Arial" panose="020B0604020202020204" pitchFamily="34" charset="0"/>
                          <a:ea typeface="+mn-ea"/>
                          <a:cs typeface="Arial" panose="020B0604020202020204" pitchFamily="34" charset="0"/>
                        </a:rPr>
                        <a:t>公司印章</a:t>
                      </a: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extLst>
                  <a:ext uri="{0D108BD9-81ED-4DB2-BD59-A6C34878D82A}">
                    <a16:rowId xmlns:a16="http://schemas.microsoft.com/office/drawing/2014/main" val="10006"/>
                  </a:ext>
                </a:extLst>
              </a:tr>
            </a:tbl>
          </a:graphicData>
        </a:graphic>
      </p:graphicFrame>
      <p:sp>
        <p:nvSpPr>
          <p:cNvPr id="1452" name="/ table slide"/>
          <p:cNvSpPr txBox="1">
            <a:spLocks noGrp="1"/>
          </p:cNvSpPr>
          <p:nvPr>
            <p:ph type="ctrTitle" idx="4294967295"/>
          </p:nvPr>
        </p:nvSpPr>
        <p:spPr>
          <a:xfrm>
            <a:off x="820276" y="1431996"/>
            <a:ext cx="3896166" cy="599447"/>
          </a:xfrm>
          <a:prstGeom prst="rect">
            <a:avLst/>
          </a:prstGeom>
        </p:spPr>
        <p:txBody>
          <a:bodyPr anchor="t">
            <a:normAutofit fontScale="90000"/>
          </a:bodyPr>
          <a:lstStyle>
            <a:lvl1pPr>
              <a:lnSpc>
                <a:spcPct val="80000"/>
              </a:lnSpc>
              <a:defRPr sz="3600" i="1" cap="none" spc="0">
                <a:solidFill>
                  <a:srgbClr val="AFAFAF"/>
                </a:solidFill>
              </a:defRPr>
            </a:lvl1pPr>
          </a:lstStyle>
          <a:p>
            <a:r>
              <a:rPr lang="zh-CN" altLang="en-US" dirty="0">
                <a:latin typeface="Arial" panose="020B0604020202020204" pitchFamily="34" charset="0"/>
                <a:cs typeface="Arial" panose="020B0604020202020204" pitchFamily="34" charset="0"/>
              </a:rPr>
              <a:t>在岸属地公司一览表</a:t>
            </a:r>
            <a:endParaRPr dirty="0">
              <a:latin typeface="Arial" panose="020B0604020202020204" pitchFamily="34" charset="0"/>
              <a:cs typeface="Arial" panose="020B0604020202020204" pitchFamily="34" charset="0"/>
            </a:endParaRPr>
          </a:p>
        </p:txBody>
      </p:sp>
      <p:sp>
        <p:nvSpPr>
          <p:cNvPr id="15" name="矩形"/>
          <p:cNvSpPr/>
          <p:nvPr/>
        </p:nvSpPr>
        <p:spPr>
          <a:xfrm>
            <a:off x="-2" y="-2"/>
            <a:ext cx="24384000" cy="1041481"/>
          </a:xfrm>
          <a:prstGeom prst="rect">
            <a:avLst/>
          </a:prstGeom>
          <a:solidFill>
            <a:schemeClr val="bg1">
              <a:lumMod val="85000"/>
            </a:schemeClr>
          </a:solidFill>
          <a:ln w="12700">
            <a:miter lim="400000"/>
          </a:ln>
        </p:spPr>
        <p:txBody>
          <a:bodyPr lIns="38100" tIns="38100" rIns="38100" bIns="38100" anchor="ctr"/>
          <a:lstStyle/>
          <a:p>
            <a:pPr>
              <a:lnSpc>
                <a:spcPct val="100000"/>
              </a:lnSpc>
              <a:defRPr sz="3000" b="1" i="0" spc="-90">
                <a:solidFill>
                  <a:srgbClr val="FFFFFF"/>
                </a:solidFill>
              </a:defRPr>
            </a:pPr>
            <a:endParaRPr sz="3000"/>
          </a:p>
        </p:txBody>
      </p:sp>
      <p:pic>
        <p:nvPicPr>
          <p:cNvPr id="16" name="图片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92615" y="204731"/>
            <a:ext cx="1414265" cy="573564"/>
          </a:xfrm>
          <a:prstGeom prst="rect">
            <a:avLst/>
          </a:prstGeom>
        </p:spPr>
      </p:pic>
      <p:sp>
        <p:nvSpPr>
          <p:cNvPr id="17" name="三角形"/>
          <p:cNvSpPr/>
          <p:nvPr/>
        </p:nvSpPr>
        <p:spPr>
          <a:xfrm rot="2700000" flipH="1">
            <a:off x="11173126" y="-1068229"/>
            <a:ext cx="2136457" cy="213645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0" y="0"/>
                </a:lnTo>
                <a:close/>
              </a:path>
            </a:pathLst>
          </a:custGeom>
          <a:solidFill>
            <a:srgbClr val="B39B77"/>
          </a:solidFill>
          <a:ln w="12700">
            <a:miter lim="400000"/>
          </a:ln>
          <a:effectLst>
            <a:outerShdw blurRad="50800" dist="38100" dir="2700000" algn="tl" rotWithShape="0">
              <a:prstClr val="black">
                <a:alpha val="40000"/>
              </a:prstClr>
            </a:outerShdw>
          </a:effectLst>
        </p:spPr>
        <p:txBody>
          <a:bodyPr lIns="38100" tIns="38100" rIns="38100" bIns="38100" anchor="ctr"/>
          <a:lstStyle/>
          <a:p>
            <a:pPr>
              <a:lnSpc>
                <a:spcPct val="100000"/>
              </a:lnSpc>
              <a:defRPr sz="3000" b="1" i="0" spc="-90">
                <a:solidFill>
                  <a:srgbClr val="FFFFFF"/>
                </a:solidFill>
              </a:defRPr>
            </a:pPr>
            <a:endParaRPr sz="3000"/>
          </a:p>
        </p:txBody>
      </p:sp>
      <p:sp>
        <p:nvSpPr>
          <p:cNvPr id="18" name="SLIDE"/>
          <p:cNvSpPr txBox="1"/>
          <p:nvPr/>
        </p:nvSpPr>
        <p:spPr>
          <a:xfrm>
            <a:off x="12022906" y="185681"/>
            <a:ext cx="464872" cy="205184"/>
          </a:xfrm>
          <a:prstGeom prst="rect">
            <a:avLst/>
          </a:prstGeom>
          <a:ln w="12700">
            <a:miter lim="400000"/>
          </a:ln>
          <a:extLst>
            <a:ext uri="{C572A759-6A51-4108-AA02-DFA0A04FC94B}">
              <ma14:wrappingTextBoxFlag xmlns:ma14="http://schemas.microsoft.com/office/mac/drawingml/2011/main" xmlns="" val="1"/>
            </a:ext>
          </a:extLst>
        </p:spPr>
        <p:txBody>
          <a:bodyPr wrap="none" lIns="25400" tIns="25400" rIns="25400" bIns="25400" anchor="ctr">
            <a:spAutoFit/>
          </a:bodyPr>
          <a:lstStyle>
            <a:lvl1pPr algn="ctr">
              <a:lnSpc>
                <a:spcPct val="100000"/>
              </a:lnSpc>
              <a:defRPr sz="2000" b="1" i="0" cap="all" spc="100">
                <a:solidFill>
                  <a:srgbClr val="FFFFFF"/>
                </a:solidFill>
              </a:defRPr>
            </a:lvl1pPr>
          </a:lstStyle>
          <a:p>
            <a:r>
              <a:rPr lang="en-US" sz="1000" dirty="0">
                <a:latin typeface="Arial" panose="020B0604020202020204" pitchFamily="34" charset="0"/>
                <a:cs typeface="Arial" panose="020B0604020202020204" pitchFamily="34" charset="0"/>
              </a:rPr>
              <a:t>page</a:t>
            </a:r>
            <a:endParaRPr sz="1000" dirty="0">
              <a:latin typeface="Arial" panose="020B0604020202020204" pitchFamily="34" charset="0"/>
              <a:cs typeface="Arial" panose="020B0604020202020204" pitchFamily="34" charset="0"/>
            </a:endParaRPr>
          </a:p>
        </p:txBody>
      </p:sp>
      <p:sp>
        <p:nvSpPr>
          <p:cNvPr id="19" name="幻灯片编号"/>
          <p:cNvSpPr txBox="1">
            <a:spLocks/>
          </p:cNvSpPr>
          <p:nvPr/>
        </p:nvSpPr>
        <p:spPr>
          <a:xfrm>
            <a:off x="12073013" y="468036"/>
            <a:ext cx="269045" cy="279401"/>
          </a:xfrm>
          <a:prstGeom prst="rect">
            <a:avLst/>
          </a:prstGeom>
          <a:extLst>
            <a:ext uri="{C572A759-6A51-4108-AA02-DFA0A04FC94B}">
              <ma14:wrappingTextBoxFlag xmlns:ma14="http://schemas.microsoft.com/office/mac/drawingml/2011/main" xmlns="" val="1"/>
            </a:ext>
          </a:extLst>
        </p:spPr>
        <p:txBody>
          <a:bodyPr vert="horz" lIns="91440" tIns="45720" rIns="91440" bIns="45720" rtlCol="0" anchor="ctr"/>
          <a:lstStyle>
            <a:defPPr>
              <a:defRPr lang="zh-CN"/>
            </a:defPPr>
            <a:lvl1pPr marL="0" algn="r" defTabSz="1828800" rtl="0" eaLnBrk="1" latinLnBrk="0" hangingPunct="1">
              <a:defRPr sz="2400" kern="1200">
                <a:solidFill>
                  <a:schemeClr val="tx1">
                    <a:tint val="75000"/>
                  </a:schemeClr>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a:lstStyle>
          <a:p>
            <a:r>
              <a:rPr lang="en-US" altLang="zh-CN" sz="3200" dirty="0">
                <a:solidFill>
                  <a:schemeClr val="bg1"/>
                </a:solidFill>
                <a:latin typeface="Arial" panose="020B0604020202020204" pitchFamily="34" charset="0"/>
                <a:cs typeface="Arial" panose="020B0604020202020204" pitchFamily="34" charset="0"/>
              </a:rPr>
              <a:t>4</a:t>
            </a:r>
            <a:endParaRPr lang="zh-CN" altLang="en-US" sz="3200" dirty="0">
              <a:solidFill>
                <a:schemeClr val="bg1"/>
              </a:solidFill>
              <a:latin typeface="Arial" panose="020B0604020202020204" pitchFamily="34" charset="0"/>
              <a:cs typeface="Arial" panose="020B0604020202020204" pitchFamily="34" charset="0"/>
            </a:endParaRPr>
          </a:p>
        </p:txBody>
      </p:sp>
      <p:sp>
        <p:nvSpPr>
          <p:cNvPr id="20" name="/ introduction section"/>
          <p:cNvSpPr txBox="1"/>
          <p:nvPr/>
        </p:nvSpPr>
        <p:spPr>
          <a:xfrm>
            <a:off x="1788493" y="390865"/>
            <a:ext cx="6377240" cy="4337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r"/>
          </a:lstStyle>
          <a:p>
            <a:pPr algn="l"/>
            <a:r>
              <a:rPr lang="en-US" sz="1800" dirty="0">
                <a:latin typeface="Arial" panose="020B0604020202020204" pitchFamily="34" charset="0"/>
                <a:ea typeface="方正兰亭黑_GBK" panose="02000000000000000000" pitchFamily="2" charset="-122"/>
                <a:cs typeface="Arial" panose="020B0604020202020204" pitchFamily="34" charset="0"/>
              </a:rPr>
              <a:t>Global Legal ，Commercial &amp; Wealth Services</a:t>
            </a:r>
          </a:p>
        </p:txBody>
      </p:sp>
    </p:spTree>
    <p:extLst>
      <p:ext uri="{BB962C8B-B14F-4D97-AF65-F5344CB8AC3E}">
        <p14:creationId xmlns:p14="http://schemas.microsoft.com/office/powerpoint/2010/main" val="848605187"/>
      </p:ext>
    </p:extLst>
  </p:cSld>
  <p:clrMapOvr>
    <a:masterClrMapping/>
  </p:clrMapOvr>
  <mc:AlternateContent xmlns:mc="http://schemas.openxmlformats.org/markup-compatibility/2006" xmlns:p14="http://schemas.microsoft.com/office/powerpoint/2010/main">
    <mc:Choice Requires="p14">
      <p:transition spd="slow" p14:dur="1500">
        <p14:prism dir="r" isContent="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矩形"/>
          <p:cNvSpPr/>
          <p:nvPr/>
        </p:nvSpPr>
        <p:spPr>
          <a:xfrm>
            <a:off x="320619" y="288273"/>
            <a:ext cx="23773831" cy="13095643"/>
          </a:xfrm>
          <a:prstGeom prst="rect">
            <a:avLst/>
          </a:prstGeom>
          <a:solidFill>
            <a:schemeClr val="bg2">
              <a:lumMod val="50000"/>
            </a:schemeClr>
          </a:solidFill>
          <a:ln w="12700">
            <a:miter lim="400000"/>
          </a:ln>
        </p:spPr>
        <p:txBody>
          <a:bodyPr lIns="38100" tIns="38100" rIns="38100" bIns="38100" anchor="ctr"/>
          <a:lstStyle/>
          <a:p>
            <a:pPr algn="ctr">
              <a:lnSpc>
                <a:spcPct val="100000"/>
              </a:lnSpc>
              <a:defRPr sz="3000" b="1" i="0" spc="-90">
                <a:solidFill>
                  <a:srgbClr val="FFFFFF"/>
                </a:solidFill>
              </a:defRPr>
            </a:pPr>
            <a:endParaRPr sz="3000" dirty="0"/>
          </a:p>
        </p:txBody>
      </p:sp>
      <p:sp>
        <p:nvSpPr>
          <p:cNvPr id="15" name="矩形 14"/>
          <p:cNvSpPr/>
          <p:nvPr/>
        </p:nvSpPr>
        <p:spPr>
          <a:xfrm>
            <a:off x="8108687" y="4102071"/>
            <a:ext cx="8197694" cy="1280094"/>
          </a:xfrm>
          <a:prstGeom prst="rect">
            <a:avLst/>
          </a:prstGeom>
        </p:spPr>
        <p:txBody>
          <a:bodyPr wrap="square">
            <a:spAutoFit/>
          </a:bodyPr>
          <a:lstStyle/>
          <a:p>
            <a:pPr>
              <a:lnSpc>
                <a:spcPct val="70000"/>
              </a:lnSpc>
            </a:pPr>
            <a:r>
              <a:rPr lang="en-US" altLang="zh-CN" sz="10800" kern="2000" dirty="0">
                <a:solidFill>
                  <a:srgbClr val="B39B77"/>
                </a:solidFill>
                <a:latin typeface="Arial" panose="020B0604020202020204" pitchFamily="34" charset="0"/>
                <a:ea typeface="Bebas Neue" charset="0"/>
                <a:cs typeface="Arial" panose="020B0604020202020204" pitchFamily="34" charset="0"/>
              </a:rPr>
              <a:t>THANK YOU</a:t>
            </a:r>
          </a:p>
        </p:txBody>
      </p:sp>
      <p:sp>
        <p:nvSpPr>
          <p:cNvPr id="8" name="-…"/>
          <p:cNvSpPr txBox="1"/>
          <p:nvPr/>
        </p:nvSpPr>
        <p:spPr>
          <a:xfrm>
            <a:off x="11047691" y="11963345"/>
            <a:ext cx="2288618" cy="38779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defTabSz="762000">
              <a:lnSpc>
                <a:spcPct val="120000"/>
              </a:lnSpc>
              <a:defRPr sz="2500">
                <a:solidFill>
                  <a:srgbClr val="1C1D22"/>
                </a:solidFill>
              </a:defRPr>
            </a:pPr>
            <a:r>
              <a:rPr lang="en-US" sz="2100" i="1" dirty="0">
                <a:solidFill>
                  <a:srgbClr val="B39B77"/>
                </a:solidFill>
                <a:latin typeface="Arial" panose="020B0604020202020204" pitchFamily="34" charset="0"/>
                <a:ea typeface="方正兰亭细黑_GBK" panose="02000000000000000000" pitchFamily="2" charset="-122"/>
                <a:cs typeface="Arial" panose="020B0604020202020204" pitchFamily="34" charset="0"/>
              </a:rPr>
              <a:t>www.u-igroup.com</a:t>
            </a:r>
            <a:endParaRPr sz="2100" i="1" dirty="0">
              <a:solidFill>
                <a:srgbClr val="B39B77"/>
              </a:solidFill>
              <a:latin typeface="Arial" panose="020B0604020202020204" pitchFamily="34" charset="0"/>
              <a:ea typeface="方正兰亭细黑_GBK" panose="02000000000000000000" pitchFamily="2" charset="-122"/>
              <a:cs typeface="Arial" panose="020B0604020202020204" pitchFamily="34" charset="0"/>
            </a:endParaRPr>
          </a:p>
        </p:txBody>
      </p:sp>
      <p:sp>
        <p:nvSpPr>
          <p:cNvPr id="12" name="三角形"/>
          <p:cNvSpPr/>
          <p:nvPr/>
        </p:nvSpPr>
        <p:spPr>
          <a:xfrm rot="2700000" flipH="1">
            <a:off x="11173126" y="-1068229"/>
            <a:ext cx="2136457" cy="213645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0" y="0"/>
                </a:lnTo>
                <a:close/>
              </a:path>
            </a:pathLst>
          </a:custGeom>
          <a:solidFill>
            <a:srgbClr val="B39B77"/>
          </a:solidFill>
          <a:ln w="12700">
            <a:miter lim="400000"/>
          </a:ln>
          <a:effectLst>
            <a:outerShdw blurRad="50800" dist="38100" dir="2700000" algn="tl" rotWithShape="0">
              <a:prstClr val="black">
                <a:alpha val="40000"/>
              </a:prstClr>
            </a:outerShdw>
          </a:effectLst>
        </p:spPr>
        <p:txBody>
          <a:bodyPr lIns="38100" tIns="38100" rIns="38100" bIns="38100" anchor="ctr"/>
          <a:lstStyle/>
          <a:p>
            <a:pPr>
              <a:lnSpc>
                <a:spcPct val="100000"/>
              </a:lnSpc>
              <a:defRPr sz="3000" b="1" i="0" spc="-90">
                <a:solidFill>
                  <a:srgbClr val="FFFFFF"/>
                </a:solidFill>
              </a:defRPr>
            </a:pPr>
            <a:endParaRPr sz="3000"/>
          </a:p>
        </p:txBody>
      </p:sp>
      <p:pic>
        <p:nvPicPr>
          <p:cNvPr id="16" name="图片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908561" y="190746"/>
            <a:ext cx="484157" cy="604384"/>
          </a:xfrm>
          <a:prstGeom prst="rect">
            <a:avLst/>
          </a:prstGeom>
        </p:spPr>
      </p:pic>
      <p:sp>
        <p:nvSpPr>
          <p:cNvPr id="9" name="矩形 8">
            <a:extLst>
              <a:ext uri="{FF2B5EF4-FFF2-40B4-BE49-F238E27FC236}">
                <a16:creationId xmlns:a16="http://schemas.microsoft.com/office/drawing/2014/main" id="{F2B51460-2E05-49B6-8BDE-DDE183B246E3}"/>
              </a:ext>
            </a:extLst>
          </p:cNvPr>
          <p:cNvSpPr/>
          <p:nvPr/>
        </p:nvSpPr>
        <p:spPr>
          <a:xfrm>
            <a:off x="9099569" y="5514836"/>
            <a:ext cx="9136061" cy="980718"/>
          </a:xfrm>
          <a:prstGeom prst="rect">
            <a:avLst/>
          </a:prstGeom>
        </p:spPr>
        <p:txBody>
          <a:bodyPr wrap="square">
            <a:spAutoFit/>
          </a:bodyPr>
          <a:lstStyle/>
          <a:p>
            <a:pPr>
              <a:lnSpc>
                <a:spcPct val="70000"/>
              </a:lnSpc>
            </a:pPr>
            <a:r>
              <a:rPr lang="zh-CN" altLang="en-US" sz="8000" kern="2000" dirty="0">
                <a:solidFill>
                  <a:srgbClr val="B39B77"/>
                </a:solidFill>
                <a:latin typeface="Arial" panose="020B0604020202020204" pitchFamily="34" charset="0"/>
                <a:ea typeface="Bebas Neue" charset="0"/>
                <a:cs typeface="Arial" panose="020B0604020202020204" pitchFamily="34" charset="0"/>
              </a:rPr>
              <a:t>期待与您洽谈</a:t>
            </a:r>
            <a:endParaRPr lang="en-US" altLang="zh-CN" sz="8000" kern="2000" dirty="0">
              <a:solidFill>
                <a:srgbClr val="B39B77"/>
              </a:solidFill>
              <a:latin typeface="Arial" panose="020B0604020202020204" pitchFamily="34" charset="0"/>
              <a:ea typeface="Bebas Neue" charset="0"/>
              <a:cs typeface="Arial" panose="020B0604020202020204" pitchFamily="34" charset="0"/>
            </a:endParaRPr>
          </a:p>
        </p:txBody>
      </p:sp>
      <p:pic>
        <p:nvPicPr>
          <p:cNvPr id="13" name="图片 12">
            <a:extLst>
              <a:ext uri="{FF2B5EF4-FFF2-40B4-BE49-F238E27FC236}">
                <a16:creationId xmlns:a16="http://schemas.microsoft.com/office/drawing/2014/main" id="{BE58A6E3-F376-469A-B0D2-A1CE32E3E8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10150" y="7330380"/>
            <a:ext cx="2457450" cy="2457450"/>
          </a:xfrm>
          <a:prstGeom prst="rect">
            <a:avLst/>
          </a:prstGeom>
        </p:spPr>
      </p:pic>
      <p:sp>
        <p:nvSpPr>
          <p:cNvPr id="17" name="/ introduction section">
            <a:extLst>
              <a:ext uri="{FF2B5EF4-FFF2-40B4-BE49-F238E27FC236}">
                <a16:creationId xmlns:a16="http://schemas.microsoft.com/office/drawing/2014/main" id="{BA828BE6-0348-463C-BA2A-6635A6E69C88}"/>
              </a:ext>
            </a:extLst>
          </p:cNvPr>
          <p:cNvSpPr txBox="1"/>
          <p:nvPr/>
        </p:nvSpPr>
        <p:spPr>
          <a:xfrm>
            <a:off x="10020032" y="10337652"/>
            <a:ext cx="4442643" cy="980718"/>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r"/>
          </a:lstStyle>
          <a:p>
            <a:pPr algn="ctr"/>
            <a:r>
              <a:rPr lang="zh-CN" altLang="en-US" sz="2200" dirty="0">
                <a:solidFill>
                  <a:srgbClr val="B39B77"/>
                </a:solidFill>
                <a:latin typeface="Arial" panose="020B0604020202020204" pitchFamily="34" charset="0"/>
                <a:ea typeface="方正兰亭黑_GBK" panose="02000000000000000000" pitchFamily="2" charset="-122"/>
                <a:cs typeface="Arial" panose="020B0604020202020204" pitchFamily="34" charset="0"/>
              </a:rPr>
              <a:t>了解更多，请添加企业微信公众号</a:t>
            </a:r>
            <a:endParaRPr lang="en-US" altLang="zh-CN" sz="2200" dirty="0">
              <a:solidFill>
                <a:srgbClr val="B39B77"/>
              </a:solidFill>
              <a:latin typeface="Arial" panose="020B0604020202020204" pitchFamily="34" charset="0"/>
              <a:ea typeface="方正兰亭黑_GBK" panose="02000000000000000000" pitchFamily="2" charset="-122"/>
              <a:cs typeface="Arial" panose="020B0604020202020204" pitchFamily="34" charset="0"/>
            </a:endParaRPr>
          </a:p>
          <a:p>
            <a:pPr algn="ctr"/>
            <a:endParaRPr lang="en-US" altLang="zh-CN" sz="2200" dirty="0">
              <a:solidFill>
                <a:srgbClr val="B39B77"/>
              </a:solidFill>
              <a:latin typeface="Arial" panose="020B0604020202020204" pitchFamily="34" charset="0"/>
              <a:ea typeface="方正兰亭黑_GBK" panose="02000000000000000000" pitchFamily="2" charset="-122"/>
              <a:cs typeface="Arial" panose="020B0604020202020204" pitchFamily="34" charset="0"/>
            </a:endParaRPr>
          </a:p>
          <a:p>
            <a:pPr algn="ctr"/>
            <a:r>
              <a:rPr lang="en-US" altLang="zh-CN" sz="2200" dirty="0">
                <a:solidFill>
                  <a:srgbClr val="B39B77"/>
                </a:solidFill>
                <a:latin typeface="Arial" panose="020B0604020202020204" pitchFamily="34" charset="0"/>
                <a:ea typeface="方正兰亭黑_GBK" panose="02000000000000000000" pitchFamily="2" charset="-122"/>
                <a:cs typeface="Arial" panose="020B0604020202020204" pitchFamily="34" charset="0"/>
              </a:rPr>
              <a:t>T  </a:t>
            </a:r>
            <a:r>
              <a:rPr lang="en-US" altLang="zh-CN" sz="2400" dirty="0">
                <a:solidFill>
                  <a:schemeClr val="bg1"/>
                </a:solidFill>
              </a:rPr>
              <a:t>4001060191</a:t>
            </a:r>
            <a:endParaRPr sz="2200" dirty="0">
              <a:solidFill>
                <a:schemeClr val="bg1"/>
              </a:solidFill>
              <a:latin typeface="Arial" panose="020B0604020202020204" pitchFamily="34" charset="0"/>
              <a:ea typeface="方正兰亭黑_GBK" panose="02000000000000000000" pitchFamily="2" charset="-122"/>
              <a:cs typeface="Arial" panose="020B0604020202020204" pitchFamily="34" charset="0"/>
            </a:endParaRPr>
          </a:p>
        </p:txBody>
      </p:sp>
    </p:spTree>
    <p:extLst>
      <p:ext uri="{BB962C8B-B14F-4D97-AF65-F5344CB8AC3E}">
        <p14:creationId xmlns:p14="http://schemas.microsoft.com/office/powerpoint/2010/main" val="3389149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图片 18">
            <a:extLst>
              <a:ext uri="{FF2B5EF4-FFF2-40B4-BE49-F238E27FC236}">
                <a16:creationId xmlns:a16="http://schemas.microsoft.com/office/drawing/2014/main" id="{9A017E2E-BDB2-4FBE-B3C6-2DB30C1500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4384000" cy="13716000"/>
          </a:xfrm>
          <a:prstGeom prst="rect">
            <a:avLst/>
          </a:prstGeom>
        </p:spPr>
      </p:pic>
      <p:sp>
        <p:nvSpPr>
          <p:cNvPr id="15" name="/ introduction section">
            <a:extLst>
              <a:ext uri="{FF2B5EF4-FFF2-40B4-BE49-F238E27FC236}">
                <a16:creationId xmlns:a16="http://schemas.microsoft.com/office/drawing/2014/main" id="{EC1D200F-7F5A-49F6-A9A3-45B1D7EDA54B}"/>
              </a:ext>
            </a:extLst>
          </p:cNvPr>
          <p:cNvSpPr txBox="1"/>
          <p:nvPr/>
        </p:nvSpPr>
        <p:spPr>
          <a:xfrm>
            <a:off x="2546262" y="12872530"/>
            <a:ext cx="3473738" cy="294498"/>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r"/>
          </a:lstStyle>
          <a:p>
            <a:pPr algn="l"/>
            <a:r>
              <a:rPr lang="en-US" altLang="zh-CN" sz="2200" dirty="0">
                <a:latin typeface="方正兰亭黑_GBK" panose="02000000000000000000" pitchFamily="2" charset="-122"/>
                <a:ea typeface="方正兰亭黑_GBK" panose="02000000000000000000" pitchFamily="2" charset="-122"/>
              </a:rPr>
              <a:t>UI GROUP   </a:t>
            </a:r>
            <a:r>
              <a:rPr lang="zh-CN" altLang="en-US" sz="2200" dirty="0">
                <a:latin typeface="方正兰亭黑_GBK" panose="02000000000000000000" pitchFamily="2" charset="-122"/>
                <a:ea typeface="方正兰亭黑_GBK" panose="02000000000000000000" pitchFamily="2" charset="-122"/>
              </a:rPr>
              <a:t>汇 智 集 团</a:t>
            </a:r>
            <a:endParaRPr sz="2200" dirty="0">
              <a:latin typeface="方正兰亭黑_GBK" panose="02000000000000000000" pitchFamily="2" charset="-122"/>
              <a:ea typeface="方正兰亭黑_GBK" panose="02000000000000000000" pitchFamily="2" charset="-122"/>
            </a:endParaRPr>
          </a:p>
        </p:txBody>
      </p:sp>
      <p:sp>
        <p:nvSpPr>
          <p:cNvPr id="16" name="Picture Placeholder 2">
            <a:extLst>
              <a:ext uri="{FF2B5EF4-FFF2-40B4-BE49-F238E27FC236}">
                <a16:creationId xmlns:a16="http://schemas.microsoft.com/office/drawing/2014/main" id="{01BF1424-3E10-4F93-8139-50617EF60FFC}"/>
              </a:ext>
            </a:extLst>
          </p:cNvPr>
          <p:cNvSpPr txBox="1">
            <a:spLocks/>
          </p:cNvSpPr>
          <p:nvPr/>
        </p:nvSpPr>
        <p:spPr>
          <a:xfrm>
            <a:off x="2479453" y="13445207"/>
            <a:ext cx="3185851" cy="270793"/>
          </a:xfrm>
          <a:prstGeom prst="rect">
            <a:avLst/>
          </a:prstGeom>
          <a:solidFill>
            <a:srgbClr val="B39B77"/>
          </a:solidFill>
          <a:effectLst/>
        </p:spPr>
        <p:txBody>
          <a:bodyPr anchor="ctr"/>
          <a:lstStyle>
            <a:lvl1pPr marL="0" indent="0" algn="ctr" defTabSz="914400" rtl="0" eaLnBrk="1" latinLnBrk="0" hangingPunct="1">
              <a:lnSpc>
                <a:spcPct val="90000"/>
              </a:lnSpc>
              <a:spcBef>
                <a:spcPts val="1000"/>
              </a:spcBef>
              <a:buFont typeface="Arial"/>
              <a:buNone/>
              <a:defRPr sz="1600" b="0" i="0" kern="1200">
                <a:solidFill>
                  <a:schemeClr val="tx1"/>
                </a:solidFill>
                <a:latin typeface="Source Sans Pro" charset="0"/>
                <a:ea typeface="Source Sans Pro" charset="0"/>
                <a:cs typeface="Source Sans Pro"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sz="3200">
              <a:solidFill>
                <a:srgbClr val="B39B77"/>
              </a:solidFill>
            </a:endParaRPr>
          </a:p>
        </p:txBody>
      </p:sp>
      <p:cxnSp>
        <p:nvCxnSpPr>
          <p:cNvPr id="17" name="Straight Connector 18">
            <a:extLst>
              <a:ext uri="{FF2B5EF4-FFF2-40B4-BE49-F238E27FC236}">
                <a16:creationId xmlns:a16="http://schemas.microsoft.com/office/drawing/2014/main" id="{F40D912A-C459-4FC7-BD5B-31356E96C04C}"/>
              </a:ext>
            </a:extLst>
          </p:cNvPr>
          <p:cNvCxnSpPr/>
          <p:nvPr/>
        </p:nvCxnSpPr>
        <p:spPr>
          <a:xfrm>
            <a:off x="17771372" y="0"/>
            <a:ext cx="0" cy="2535130"/>
          </a:xfrm>
          <a:prstGeom prst="line">
            <a:avLst/>
          </a:prstGeom>
          <a:ln w="38100">
            <a:solidFill>
              <a:srgbClr val="B39B77"/>
            </a:solidFill>
          </a:ln>
        </p:spPr>
        <p:style>
          <a:lnRef idx="1">
            <a:schemeClr val="accent1"/>
          </a:lnRef>
          <a:fillRef idx="0">
            <a:schemeClr val="accent1"/>
          </a:fillRef>
          <a:effectRef idx="0">
            <a:schemeClr val="accent1"/>
          </a:effectRef>
          <a:fontRef idx="minor">
            <a:schemeClr val="tx1"/>
          </a:fontRef>
        </p:style>
      </p:cxnSp>
      <p:sp>
        <p:nvSpPr>
          <p:cNvPr id="20" name="矩形 19">
            <a:extLst>
              <a:ext uri="{FF2B5EF4-FFF2-40B4-BE49-F238E27FC236}">
                <a16:creationId xmlns:a16="http://schemas.microsoft.com/office/drawing/2014/main" id="{A1935EE5-64D0-455B-82AF-3D5FB1E7D818}"/>
              </a:ext>
            </a:extLst>
          </p:cNvPr>
          <p:cNvSpPr/>
          <p:nvPr/>
        </p:nvSpPr>
        <p:spPr>
          <a:xfrm>
            <a:off x="0" y="8977442"/>
            <a:ext cx="24384000" cy="1739566"/>
          </a:xfrm>
          <a:prstGeom prst="rect">
            <a:avLst/>
          </a:prstGeom>
          <a:solidFill>
            <a:schemeClr val="bg1">
              <a:lumMod val="85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cxnSp>
        <p:nvCxnSpPr>
          <p:cNvPr id="18" name="Straight Connector 17">
            <a:extLst>
              <a:ext uri="{FF2B5EF4-FFF2-40B4-BE49-F238E27FC236}">
                <a16:creationId xmlns:a16="http://schemas.microsoft.com/office/drawing/2014/main" id="{91134574-2F28-4158-B3EB-C0DE1CD9FBA9}"/>
              </a:ext>
            </a:extLst>
          </p:cNvPr>
          <p:cNvCxnSpPr/>
          <p:nvPr/>
        </p:nvCxnSpPr>
        <p:spPr>
          <a:xfrm>
            <a:off x="12844024" y="11976434"/>
            <a:ext cx="0" cy="173956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标题 1">
            <a:extLst>
              <a:ext uri="{FF2B5EF4-FFF2-40B4-BE49-F238E27FC236}">
                <a16:creationId xmlns:a16="http://schemas.microsoft.com/office/drawing/2014/main" id="{D794D55B-DCE0-4241-8EE0-81E5FCCF711A}"/>
              </a:ext>
            </a:extLst>
          </p:cNvPr>
          <p:cNvSpPr>
            <a:spLocks noGrp="1"/>
          </p:cNvSpPr>
          <p:nvPr>
            <p:ph type="title"/>
          </p:nvPr>
        </p:nvSpPr>
        <p:spPr>
          <a:xfrm>
            <a:off x="1797697" y="8093237"/>
            <a:ext cx="13450609" cy="4092544"/>
          </a:xfrm>
          <a:effectLst>
            <a:outerShdw blurRad="50800" dist="38100" algn="l" rotWithShape="0">
              <a:prstClr val="black">
                <a:alpha val="40000"/>
              </a:prstClr>
            </a:outerShdw>
          </a:effectLst>
        </p:spPr>
        <p:txBody>
          <a:bodyPr>
            <a:normAutofit/>
          </a:bodyPr>
          <a:lstStyle/>
          <a:p>
            <a:pPr>
              <a:lnSpc>
                <a:spcPct val="100000"/>
              </a:lnSpc>
            </a:pPr>
            <a:r>
              <a:rPr lang="zh-CN" altLang="en-US" sz="8000" b="1" dirty="0">
                <a:solidFill>
                  <a:schemeClr val="bg1">
                    <a:lumMod val="95000"/>
                  </a:schemeClr>
                </a:solidFill>
                <a:latin typeface="Baskerville Old Face" panose="02020602080505020303" pitchFamily="18" charset="0"/>
              </a:rPr>
              <a:t>一、离岸属地</a:t>
            </a:r>
            <a:endParaRPr lang="en-US" altLang="zh-CN" sz="8000" b="1" dirty="0">
              <a:solidFill>
                <a:schemeClr val="bg1">
                  <a:lumMod val="95000"/>
                </a:schemeClr>
              </a:solidFill>
              <a:latin typeface="Baskerville Old Face" panose="02020602080505020303" pitchFamily="18" charset="0"/>
            </a:endParaRPr>
          </a:p>
        </p:txBody>
      </p:sp>
    </p:spTree>
    <p:extLst>
      <p:ext uri="{BB962C8B-B14F-4D97-AF65-F5344CB8AC3E}">
        <p14:creationId xmlns:p14="http://schemas.microsoft.com/office/powerpoint/2010/main" val="293437834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p:cNvSpPr/>
          <p:nvPr/>
        </p:nvSpPr>
        <p:spPr>
          <a:xfrm>
            <a:off x="-2" y="-2"/>
            <a:ext cx="24384000" cy="1041481"/>
          </a:xfrm>
          <a:prstGeom prst="rect">
            <a:avLst/>
          </a:prstGeom>
          <a:solidFill>
            <a:schemeClr val="bg1">
              <a:lumMod val="85000"/>
            </a:schemeClr>
          </a:solidFill>
          <a:ln w="12700">
            <a:miter lim="400000"/>
          </a:ln>
        </p:spPr>
        <p:txBody>
          <a:bodyPr lIns="38100" tIns="38100" rIns="38100" bIns="38100" anchor="ctr"/>
          <a:lstStyle/>
          <a:p>
            <a:pPr>
              <a:lnSpc>
                <a:spcPct val="100000"/>
              </a:lnSpc>
              <a:defRPr sz="3000" b="1" i="0" spc="-90">
                <a:solidFill>
                  <a:srgbClr val="FFFFFF"/>
                </a:solidFill>
              </a:defRPr>
            </a:pPr>
            <a:endParaRPr sz="3000"/>
          </a:p>
        </p:txBody>
      </p:sp>
      <p:sp>
        <p:nvSpPr>
          <p:cNvPr id="22" name="三角形"/>
          <p:cNvSpPr/>
          <p:nvPr/>
        </p:nvSpPr>
        <p:spPr>
          <a:xfrm rot="2700000" flipH="1">
            <a:off x="11173126" y="-1068229"/>
            <a:ext cx="2136457" cy="213645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0" y="0"/>
                </a:lnTo>
                <a:close/>
              </a:path>
            </a:pathLst>
          </a:custGeom>
          <a:solidFill>
            <a:srgbClr val="B39B77"/>
          </a:solidFill>
          <a:ln w="12700">
            <a:miter lim="400000"/>
          </a:ln>
          <a:effectLst>
            <a:outerShdw blurRad="50800" dist="38100" dir="2700000" algn="tl" rotWithShape="0">
              <a:prstClr val="black">
                <a:alpha val="40000"/>
              </a:prstClr>
            </a:outerShdw>
          </a:effectLst>
        </p:spPr>
        <p:txBody>
          <a:bodyPr lIns="38100" tIns="38100" rIns="38100" bIns="38100" anchor="ctr"/>
          <a:lstStyle/>
          <a:p>
            <a:pPr>
              <a:lnSpc>
                <a:spcPct val="100000"/>
              </a:lnSpc>
              <a:defRPr sz="3000" b="1" i="0" spc="-90">
                <a:solidFill>
                  <a:srgbClr val="FFFFFF"/>
                </a:solidFill>
              </a:defRPr>
            </a:pPr>
            <a:endParaRPr sz="3000"/>
          </a:p>
        </p:txBody>
      </p:sp>
      <p:grpSp>
        <p:nvGrpSpPr>
          <p:cNvPr id="4" name="Group 22"/>
          <p:cNvGrpSpPr/>
          <p:nvPr/>
        </p:nvGrpSpPr>
        <p:grpSpPr>
          <a:xfrm>
            <a:off x="1740063" y="6399399"/>
            <a:ext cx="10451936" cy="6093136"/>
            <a:chOff x="5628414" y="3732010"/>
            <a:chExt cx="2926800" cy="2743200"/>
          </a:xfrm>
        </p:grpSpPr>
        <p:sp>
          <p:nvSpPr>
            <p:cNvPr id="5" name="Rectangle 17"/>
            <p:cNvSpPr/>
            <p:nvPr/>
          </p:nvSpPr>
          <p:spPr>
            <a:xfrm>
              <a:off x="5628414" y="3732010"/>
              <a:ext cx="2926800" cy="2743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91440" rIns="182880" bIns="91440" numCol="1" spcCol="0" rtlCol="0" fromWordArt="0" anchor="t" anchorCtr="0" forceAA="0" compatLnSpc="1">
              <a:prstTxWarp prst="textNoShape">
                <a:avLst/>
              </a:prstTxWarp>
              <a:noAutofit/>
            </a:bodyPr>
            <a:lstStyle/>
            <a:p>
              <a:endParaRPr lang="en-US" sz="7200" dirty="0">
                <a:solidFill>
                  <a:schemeClr val="tx1">
                    <a:alpha val="70000"/>
                  </a:schemeClr>
                </a:solidFill>
                <a:latin typeface="Arial" panose="020B0604020202020204" pitchFamily="34" charset="0"/>
                <a:cs typeface="Arial" panose="020B0604020202020204" pitchFamily="34" charset="0"/>
              </a:endParaRPr>
            </a:p>
          </p:txBody>
        </p:sp>
        <p:sp>
          <p:nvSpPr>
            <p:cNvPr id="6" name="TextBox 20"/>
            <p:cNvSpPr txBox="1"/>
            <p:nvPr/>
          </p:nvSpPr>
          <p:spPr>
            <a:xfrm>
              <a:off x="5877243" y="4310064"/>
              <a:ext cx="2457609" cy="1870622"/>
            </a:xfrm>
            <a:prstGeom prst="rect">
              <a:avLst/>
            </a:prstGeom>
            <a:noFill/>
          </p:spPr>
          <p:txBody>
            <a:bodyPr wrap="square" lIns="0" rIns="0" rtlCol="0">
              <a:spAutoFit/>
            </a:bodyPr>
            <a:lstStyle/>
            <a:p>
              <a:pPr algn="just"/>
              <a:r>
                <a:rPr lang="zh-CN" altLang="en-US" sz="2400" dirty="0">
                  <a:solidFill>
                    <a:schemeClr val="tx1">
                      <a:alpha val="70000"/>
                    </a:schemeClr>
                  </a:solidFill>
                  <a:latin typeface="Arial" panose="020B0604020202020204" pitchFamily="34" charset="0"/>
                  <a:cs typeface="Arial" panose="020B0604020202020204" pitchFamily="34" charset="0"/>
                </a:rPr>
                <a:t>        英属维尔京群岛（</a:t>
              </a:r>
              <a:r>
                <a:rPr lang="en-US" altLang="zh-CN" sz="2400" dirty="0">
                  <a:solidFill>
                    <a:schemeClr val="tx1">
                      <a:alpha val="70000"/>
                    </a:schemeClr>
                  </a:solidFill>
                  <a:latin typeface="Arial" panose="020B0604020202020204" pitchFamily="34" charset="0"/>
                  <a:cs typeface="Arial" panose="020B0604020202020204" pitchFamily="34" charset="0"/>
                </a:rPr>
                <a:t>The British Virgin Islands</a:t>
              </a:r>
              <a:r>
                <a:rPr lang="zh-CN" altLang="en-US" sz="2400" dirty="0">
                  <a:solidFill>
                    <a:schemeClr val="tx1">
                      <a:alpha val="70000"/>
                    </a:schemeClr>
                  </a:solidFill>
                  <a:latin typeface="Arial" panose="020B0604020202020204" pitchFamily="34" charset="0"/>
                  <a:cs typeface="Arial" panose="020B0604020202020204" pitchFamily="34" charset="0"/>
                </a:rPr>
                <a:t>）位于大西洋和加勒比海之间，背风群岛的北端，距波多黎各东海岸</a:t>
              </a:r>
              <a:r>
                <a:rPr lang="en-US" altLang="zh-CN" sz="2400" dirty="0">
                  <a:solidFill>
                    <a:schemeClr val="tx1">
                      <a:alpha val="70000"/>
                    </a:schemeClr>
                  </a:solidFill>
                  <a:latin typeface="Arial" panose="020B0604020202020204" pitchFamily="34" charset="0"/>
                  <a:cs typeface="Arial" panose="020B0604020202020204" pitchFamily="34" charset="0"/>
                </a:rPr>
                <a:t>100</a:t>
              </a:r>
              <a:r>
                <a:rPr lang="zh-CN" altLang="en-US" sz="2400" dirty="0">
                  <a:solidFill>
                    <a:schemeClr val="tx1">
                      <a:alpha val="70000"/>
                    </a:schemeClr>
                  </a:solidFill>
                  <a:latin typeface="Arial" panose="020B0604020202020204" pitchFamily="34" charset="0"/>
                  <a:cs typeface="Arial" panose="020B0604020202020204" pitchFamily="34" charset="0"/>
                </a:rPr>
                <a:t>公里，与法属维尔京群岛毗邻。 托土拉岛、处女戈达岛、阿内加达岛和约斯特</a:t>
              </a:r>
              <a:r>
                <a:rPr lang="en-US" altLang="zh-CN" sz="2400" dirty="0">
                  <a:solidFill>
                    <a:schemeClr val="tx1">
                      <a:alpha val="70000"/>
                    </a:schemeClr>
                  </a:solidFill>
                  <a:latin typeface="Arial" panose="020B0604020202020204" pitchFamily="34" charset="0"/>
                  <a:cs typeface="Arial" panose="020B0604020202020204" pitchFamily="34" charset="0"/>
                </a:rPr>
                <a:t>·</a:t>
              </a:r>
              <a:r>
                <a:rPr lang="zh-CN" altLang="en-US" sz="2400" dirty="0">
                  <a:solidFill>
                    <a:schemeClr val="tx1">
                      <a:alpha val="70000"/>
                    </a:schemeClr>
                  </a:solidFill>
                  <a:latin typeface="Arial" panose="020B0604020202020204" pitchFamily="34" charset="0"/>
                  <a:cs typeface="Arial" panose="020B0604020202020204" pitchFamily="34" charset="0"/>
                </a:rPr>
                <a:t>范大克岛是群岛内的四大岛屿。</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algn="just"/>
              <a:r>
                <a:rPr lang="en-US" altLang="zh-CN" sz="2400" dirty="0">
                  <a:solidFill>
                    <a:schemeClr val="tx1">
                      <a:alpha val="70000"/>
                    </a:schemeClr>
                  </a:solidFill>
                  <a:latin typeface="Arial" panose="020B0604020202020204" pitchFamily="34" charset="0"/>
                  <a:cs typeface="Arial" panose="020B0604020202020204" pitchFamily="34" charset="0"/>
                </a:rPr>
                <a:t>        </a:t>
              </a:r>
              <a:r>
                <a:rPr lang="zh-CN" altLang="en-US" sz="2400" dirty="0">
                  <a:solidFill>
                    <a:schemeClr val="tx1">
                      <a:alpha val="70000"/>
                    </a:schemeClr>
                  </a:solidFill>
                  <a:latin typeface="Arial" panose="020B0604020202020204" pitchFamily="34" charset="0"/>
                  <a:cs typeface="Arial" panose="020B0604020202020204" pitchFamily="34" charset="0"/>
                </a:rPr>
                <a:t>英属维尔京群岛是一个自治管理、通过独立立法会议立法的政治稳定的英属殖民地，它已经成为发展海外商务活动的重要中心。该岛的两项支柱产业为旅游业及金融服务业，是著名的海外离岸公司注册地。世界众多大银行的进驻及先进的通讯交通设施使英属维尔京群岛成为理想的海外离岸金融中心。目前，已有超过</a:t>
              </a:r>
              <a:r>
                <a:rPr lang="en-US" altLang="zh-CN" sz="2400" dirty="0">
                  <a:solidFill>
                    <a:schemeClr val="tx1">
                      <a:alpha val="70000"/>
                    </a:schemeClr>
                  </a:solidFill>
                  <a:latin typeface="Arial" panose="020B0604020202020204" pitchFamily="34" charset="0"/>
                  <a:cs typeface="Arial" panose="020B0604020202020204" pitchFamily="34" charset="0"/>
                </a:rPr>
                <a:t>550,000 </a:t>
              </a:r>
              <a:r>
                <a:rPr lang="zh-CN" altLang="en-US" sz="2400" dirty="0">
                  <a:solidFill>
                    <a:schemeClr val="tx1">
                      <a:alpha val="70000"/>
                    </a:schemeClr>
                  </a:solidFill>
                  <a:latin typeface="Arial" panose="020B0604020202020204" pitchFamily="34" charset="0"/>
                  <a:cs typeface="Arial" panose="020B0604020202020204" pitchFamily="34" charset="0"/>
                </a:rPr>
                <a:t>个海外离岸公司已在英属维尔京群岛注册，这使英属维尔京群岛成为世界上发展最快的海外离岸投资中心之一。</a:t>
              </a:r>
              <a:endParaRPr lang="en-US" sz="2400" dirty="0">
                <a:solidFill>
                  <a:schemeClr val="tx1">
                    <a:alpha val="70000"/>
                  </a:schemeClr>
                </a:solidFill>
                <a:latin typeface="Arial" panose="020B0604020202020204" pitchFamily="34" charset="0"/>
                <a:cs typeface="Arial" panose="020B0604020202020204" pitchFamily="34" charset="0"/>
              </a:endParaRPr>
            </a:p>
          </p:txBody>
        </p:sp>
        <p:sp>
          <p:nvSpPr>
            <p:cNvPr id="7" name="TextBox 21"/>
            <p:cNvSpPr txBox="1"/>
            <p:nvPr/>
          </p:nvSpPr>
          <p:spPr>
            <a:xfrm>
              <a:off x="5899219" y="3885186"/>
              <a:ext cx="326651" cy="273219"/>
            </a:xfrm>
            <a:prstGeom prst="rect">
              <a:avLst/>
            </a:prstGeom>
            <a:noFill/>
          </p:spPr>
          <p:txBody>
            <a:bodyPr wrap="none" lIns="0" rIns="0" rtlCol="0">
              <a:spAutoFit/>
            </a:bodyPr>
            <a:lstStyle/>
            <a:p>
              <a:r>
                <a:rPr lang="zh-CN" altLang="en-US" sz="4000" b="1" dirty="0">
                  <a:solidFill>
                    <a:srgbClr val="B39B77">
                      <a:alpha val="60000"/>
                    </a:srgbClr>
                  </a:solidFill>
                  <a:latin typeface="Arial" panose="020B0604020202020204" pitchFamily="34" charset="0"/>
                  <a:cs typeface="Arial" panose="020B0604020202020204" pitchFamily="34" charset="0"/>
                </a:rPr>
                <a:t>简介</a:t>
              </a:r>
              <a:endParaRPr lang="en-US" sz="4000" b="1" dirty="0">
                <a:solidFill>
                  <a:srgbClr val="B39B77">
                    <a:alpha val="60000"/>
                  </a:srgbClr>
                </a:solidFill>
                <a:latin typeface="Arial" panose="020B0604020202020204" pitchFamily="34" charset="0"/>
                <a:cs typeface="Arial" panose="020B0604020202020204" pitchFamily="34" charset="0"/>
              </a:endParaRPr>
            </a:p>
          </p:txBody>
        </p:sp>
      </p:grpSp>
      <p:grpSp>
        <p:nvGrpSpPr>
          <p:cNvPr id="8" name="Group 23"/>
          <p:cNvGrpSpPr/>
          <p:nvPr/>
        </p:nvGrpSpPr>
        <p:grpSpPr>
          <a:xfrm>
            <a:off x="12535201" y="6415538"/>
            <a:ext cx="10674272" cy="6060851"/>
            <a:chOff x="5563532" y="3760345"/>
            <a:chExt cx="2926800" cy="2743200"/>
          </a:xfrm>
        </p:grpSpPr>
        <p:sp>
          <p:nvSpPr>
            <p:cNvPr id="9" name="Rectangle 24"/>
            <p:cNvSpPr/>
            <p:nvPr/>
          </p:nvSpPr>
          <p:spPr>
            <a:xfrm>
              <a:off x="5563532" y="3760345"/>
              <a:ext cx="2926800" cy="2743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91440" rIns="182880" bIns="91440" numCol="1" spcCol="0" rtlCol="0" fromWordArt="0" anchor="t" anchorCtr="0" forceAA="0" compatLnSpc="1">
              <a:prstTxWarp prst="textNoShape">
                <a:avLst/>
              </a:prstTxWarp>
              <a:noAutofit/>
            </a:bodyPr>
            <a:lstStyle/>
            <a:p>
              <a:endParaRPr lang="en-US" sz="7200" dirty="0">
                <a:solidFill>
                  <a:schemeClr val="tx1">
                    <a:alpha val="70000"/>
                  </a:schemeClr>
                </a:solidFill>
                <a:latin typeface="Arial" panose="020B0604020202020204" pitchFamily="34" charset="0"/>
                <a:cs typeface="Arial" panose="020B0604020202020204" pitchFamily="34" charset="0"/>
              </a:endParaRPr>
            </a:p>
          </p:txBody>
        </p:sp>
        <p:sp>
          <p:nvSpPr>
            <p:cNvPr id="10" name="TextBox 26"/>
            <p:cNvSpPr txBox="1"/>
            <p:nvPr/>
          </p:nvSpPr>
          <p:spPr>
            <a:xfrm>
              <a:off x="5821147" y="4332460"/>
              <a:ext cx="2430093" cy="1760350"/>
            </a:xfrm>
            <a:prstGeom prst="rect">
              <a:avLst/>
            </a:prstGeom>
            <a:noFill/>
          </p:spPr>
          <p:txBody>
            <a:bodyPr wrap="square" lIns="0" rIns="0" rtlCol="0">
              <a:spAutoFit/>
            </a:bodyPr>
            <a:lstStyle/>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政治和经济稳定；</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无外汇管制；</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税务管制非常少；</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u"/>
              </a:pPr>
              <a:r>
                <a:rPr lang="zh-CN" altLang="zh-CN" sz="2400" dirty="0">
                  <a:solidFill>
                    <a:schemeClr val="tx1">
                      <a:alpha val="70000"/>
                    </a:schemeClr>
                  </a:solidFill>
                  <a:latin typeface="Arial" panose="020B0604020202020204" pitchFamily="34" charset="0"/>
                  <a:cs typeface="Arial" panose="020B0604020202020204" pitchFamily="34" charset="0"/>
                </a:rPr>
                <a:t>合理的注册收费和管理收费</a:t>
              </a:r>
              <a:r>
                <a:rPr lang="zh-CN" altLang="en-US" sz="2400" dirty="0">
                  <a:solidFill>
                    <a:schemeClr val="tx1">
                      <a:alpha val="70000"/>
                    </a:schemeClr>
                  </a:solidFill>
                  <a:latin typeface="Arial" panose="020B0604020202020204" pitchFamily="34" charset="0"/>
                  <a:cs typeface="Arial" panose="020B0604020202020204" pitchFamily="34" charset="0"/>
                </a:rPr>
                <a:t>；</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u"/>
              </a:pPr>
              <a:r>
                <a:rPr lang="zh-CN" altLang="zh-CN" sz="2400" dirty="0">
                  <a:solidFill>
                    <a:schemeClr val="tx1">
                      <a:alpha val="70000"/>
                    </a:schemeClr>
                  </a:solidFill>
                  <a:latin typeface="Arial" panose="020B0604020202020204" pitchFamily="34" charset="0"/>
                  <a:cs typeface="Arial" panose="020B0604020202020204" pitchFamily="34" charset="0"/>
                </a:rPr>
                <a:t>可以在任何国家选择任何形式的货币进行任何合法商业活动和交易</a:t>
              </a:r>
              <a:r>
                <a:rPr lang="zh-CN" altLang="en-US" sz="2400" dirty="0">
                  <a:solidFill>
                    <a:schemeClr val="tx1">
                      <a:alpha val="70000"/>
                    </a:schemeClr>
                  </a:solidFill>
                  <a:latin typeface="Arial" panose="020B0604020202020204" pitchFamily="34" charset="0"/>
                  <a:cs typeface="Arial" panose="020B0604020202020204" pitchFamily="34" charset="0"/>
                </a:rPr>
                <a:t>；</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一个人即可注册一家公司，董事、股东无国籍限制，自然人和法人均可；</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u"/>
              </a:pPr>
              <a:r>
                <a:rPr lang="zh-CN" altLang="zh-CN" sz="2400" dirty="0">
                  <a:solidFill>
                    <a:schemeClr val="tx1">
                      <a:alpha val="70000"/>
                    </a:schemeClr>
                  </a:solidFill>
                  <a:latin typeface="Arial" panose="020B0604020202020204" pitchFamily="34" charset="0"/>
                  <a:cs typeface="Arial" panose="020B0604020202020204" pitchFamily="34" charset="0"/>
                </a:rPr>
                <a:t>公司账簿和记錄可以保存于世界任何地方</a:t>
              </a:r>
              <a:r>
                <a:rPr lang="zh-CN" altLang="en-US" sz="2400" dirty="0">
                  <a:solidFill>
                    <a:schemeClr val="tx1">
                      <a:alpha val="70000"/>
                    </a:schemeClr>
                  </a:solidFill>
                  <a:latin typeface="Arial" panose="020B0604020202020204" pitchFamily="34" charset="0"/>
                  <a:cs typeface="Arial" panose="020B0604020202020204" pitchFamily="34" charset="0"/>
                </a:rPr>
                <a:t>。</a:t>
              </a:r>
              <a:endParaRPr lang="en-US" sz="2400" dirty="0">
                <a:solidFill>
                  <a:schemeClr val="tx1">
                    <a:alpha val="70000"/>
                  </a:schemeClr>
                </a:solidFill>
                <a:latin typeface="Arial" panose="020B0604020202020204" pitchFamily="34" charset="0"/>
                <a:cs typeface="Arial" panose="020B0604020202020204" pitchFamily="34" charset="0"/>
              </a:endParaRPr>
            </a:p>
          </p:txBody>
        </p:sp>
        <p:sp>
          <p:nvSpPr>
            <p:cNvPr id="11" name="TextBox 27"/>
            <p:cNvSpPr txBox="1"/>
            <p:nvPr/>
          </p:nvSpPr>
          <p:spPr>
            <a:xfrm>
              <a:off x="5821147" y="3885186"/>
              <a:ext cx="318486" cy="273219"/>
            </a:xfrm>
            <a:prstGeom prst="rect">
              <a:avLst/>
            </a:prstGeom>
            <a:noFill/>
          </p:spPr>
          <p:txBody>
            <a:bodyPr wrap="none" lIns="0" rIns="0" rtlCol="0">
              <a:spAutoFit/>
            </a:bodyPr>
            <a:lstStyle/>
            <a:p>
              <a:r>
                <a:rPr lang="zh-CN" altLang="en-US" sz="4000" b="1" dirty="0">
                  <a:solidFill>
                    <a:srgbClr val="B39B77">
                      <a:alpha val="60000"/>
                    </a:srgbClr>
                  </a:solidFill>
                  <a:latin typeface="Arial" panose="020B0604020202020204" pitchFamily="34" charset="0"/>
                  <a:cs typeface="Arial" panose="020B0604020202020204" pitchFamily="34" charset="0"/>
                </a:rPr>
                <a:t>优势</a:t>
              </a:r>
              <a:endParaRPr lang="en-US" sz="4000" b="1" dirty="0">
                <a:solidFill>
                  <a:srgbClr val="B39B77">
                    <a:alpha val="60000"/>
                  </a:srgbClr>
                </a:solidFill>
                <a:latin typeface="Arial" panose="020B0604020202020204" pitchFamily="34" charset="0"/>
                <a:cs typeface="Arial" panose="020B0604020202020204" pitchFamily="34" charset="0"/>
              </a:endParaRPr>
            </a:p>
          </p:txBody>
        </p:sp>
      </p:grpSp>
      <p:sp>
        <p:nvSpPr>
          <p:cNvPr id="14" name="TextBox 2"/>
          <p:cNvSpPr txBox="1"/>
          <p:nvPr/>
        </p:nvSpPr>
        <p:spPr>
          <a:xfrm>
            <a:off x="1551795" y="3715505"/>
            <a:ext cx="4698722" cy="1175706"/>
          </a:xfrm>
          <a:prstGeom prst="rect">
            <a:avLst/>
          </a:prstGeom>
          <a:noFill/>
        </p:spPr>
        <p:txBody>
          <a:bodyPr wrap="none" rtlCol="0">
            <a:spAutoFit/>
          </a:bodyPr>
          <a:lstStyle/>
          <a:p>
            <a:pPr>
              <a:lnSpc>
                <a:spcPct val="80000"/>
              </a:lnSpc>
            </a:pPr>
            <a:r>
              <a:rPr lang="zh-CN" altLang="en-US" sz="8800" b="1" dirty="0">
                <a:solidFill>
                  <a:srgbClr val="B39B77"/>
                </a:solidFill>
                <a:latin typeface="Arial" panose="020B0604020202020204" pitchFamily="34" charset="0"/>
                <a:ea typeface="Bebas Neue" charset="0"/>
                <a:cs typeface="Arial" panose="020B0604020202020204" pitchFamily="34" charset="0"/>
              </a:rPr>
              <a:t>离岸属地</a:t>
            </a:r>
            <a:endParaRPr lang="en-US" sz="8800" b="1" dirty="0">
              <a:solidFill>
                <a:srgbClr val="B39B77"/>
              </a:solidFill>
              <a:latin typeface="Arial" panose="020B0604020202020204" pitchFamily="34" charset="0"/>
              <a:ea typeface="Bebas Neue" charset="0"/>
              <a:cs typeface="Arial" panose="020B0604020202020204" pitchFamily="34" charset="0"/>
            </a:endParaRPr>
          </a:p>
        </p:txBody>
      </p:sp>
      <p:sp>
        <p:nvSpPr>
          <p:cNvPr id="15" name="TextBox 2"/>
          <p:cNvSpPr txBox="1"/>
          <p:nvPr/>
        </p:nvSpPr>
        <p:spPr>
          <a:xfrm>
            <a:off x="1626618" y="5280023"/>
            <a:ext cx="3775393" cy="584775"/>
          </a:xfrm>
          <a:prstGeom prst="rect">
            <a:avLst/>
          </a:prstGeom>
          <a:noFill/>
        </p:spPr>
        <p:txBody>
          <a:bodyPr wrap="none" rtlCol="0">
            <a:spAutoFit/>
          </a:bodyPr>
          <a:lstStyle/>
          <a:p>
            <a:pPr>
              <a:lnSpc>
                <a:spcPct val="80000"/>
              </a:lnSpc>
            </a:pPr>
            <a:r>
              <a:rPr lang="zh-CN" altLang="en-US" sz="4000" dirty="0">
                <a:solidFill>
                  <a:srgbClr val="B39B77"/>
                </a:solidFill>
                <a:latin typeface="思源黑体 CN Medium" panose="020B0600000000000000" pitchFamily="34" charset="-122"/>
                <a:ea typeface="思源黑体 CN Medium" panose="020B0600000000000000" pitchFamily="34" charset="-122"/>
                <a:cs typeface="Arial" panose="020B0604020202020204" pitchFamily="34" charset="0"/>
              </a:rPr>
              <a:t>英属维尔京群岛</a:t>
            </a:r>
            <a:endParaRPr lang="en-US" sz="4000" dirty="0">
              <a:solidFill>
                <a:srgbClr val="B39B77"/>
              </a:solidFill>
              <a:latin typeface="思源黑体 CN Medium" panose="020B0600000000000000" pitchFamily="34" charset="-122"/>
              <a:ea typeface="思源黑体 CN Medium" panose="020B0600000000000000" pitchFamily="34" charset="-122"/>
              <a:cs typeface="Arial" panose="020B0604020202020204" pitchFamily="34" charset="0"/>
            </a:endParaRPr>
          </a:p>
        </p:txBody>
      </p:sp>
      <p:sp>
        <p:nvSpPr>
          <p:cNvPr id="16" name="矩形 15"/>
          <p:cNvSpPr/>
          <p:nvPr/>
        </p:nvSpPr>
        <p:spPr>
          <a:xfrm>
            <a:off x="1849626" y="12346745"/>
            <a:ext cx="849360" cy="9143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a:solidFill>
                <a:srgbClr val="B39B77"/>
              </a:solidFill>
            </a:endParaRPr>
          </a:p>
        </p:txBody>
      </p:sp>
      <p:sp>
        <p:nvSpPr>
          <p:cNvPr id="18" name="/ introduction section"/>
          <p:cNvSpPr txBox="1"/>
          <p:nvPr/>
        </p:nvSpPr>
        <p:spPr>
          <a:xfrm>
            <a:off x="1788493" y="390865"/>
            <a:ext cx="6377240" cy="4337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r"/>
          </a:lstStyle>
          <a:p>
            <a:pPr algn="l"/>
            <a:r>
              <a:rPr lang="en-US" sz="1800" dirty="0">
                <a:latin typeface="Arial" panose="020B0604020202020204" pitchFamily="34" charset="0"/>
                <a:ea typeface="方正兰亭黑_GBK" panose="02000000000000000000" pitchFamily="2" charset="-122"/>
                <a:cs typeface="Arial" panose="020B0604020202020204" pitchFamily="34" charset="0"/>
              </a:rPr>
              <a:t>Global Legal ，Commercial &amp; Wealth Services</a:t>
            </a:r>
          </a:p>
        </p:txBody>
      </p:sp>
      <p:sp>
        <p:nvSpPr>
          <p:cNvPr id="19" name="SLIDE"/>
          <p:cNvSpPr txBox="1"/>
          <p:nvPr/>
        </p:nvSpPr>
        <p:spPr>
          <a:xfrm>
            <a:off x="12022906" y="185681"/>
            <a:ext cx="464872" cy="205184"/>
          </a:xfrm>
          <a:prstGeom prst="rect">
            <a:avLst/>
          </a:prstGeom>
          <a:ln w="12700">
            <a:miter lim="400000"/>
          </a:ln>
          <a:extLst>
            <a:ext uri="{C572A759-6A51-4108-AA02-DFA0A04FC94B}">
              <ma14:wrappingTextBoxFlag xmlns:ma14="http://schemas.microsoft.com/office/mac/drawingml/2011/main" xmlns="" val="1"/>
            </a:ext>
          </a:extLst>
        </p:spPr>
        <p:txBody>
          <a:bodyPr wrap="none" lIns="25400" tIns="25400" rIns="25400" bIns="25400" anchor="ctr">
            <a:spAutoFit/>
          </a:bodyPr>
          <a:lstStyle>
            <a:lvl1pPr algn="ctr">
              <a:lnSpc>
                <a:spcPct val="100000"/>
              </a:lnSpc>
              <a:defRPr sz="2000" b="1" i="0" cap="all" spc="100">
                <a:solidFill>
                  <a:srgbClr val="FFFFFF"/>
                </a:solidFill>
              </a:defRPr>
            </a:lvl1pPr>
          </a:lstStyle>
          <a:p>
            <a:r>
              <a:rPr lang="en-US" sz="1000" dirty="0">
                <a:latin typeface="Arial" panose="020B0604020202020204" pitchFamily="34" charset="0"/>
                <a:cs typeface="Arial" panose="020B0604020202020204" pitchFamily="34" charset="0"/>
              </a:rPr>
              <a:t>page</a:t>
            </a:r>
            <a:endParaRPr sz="1000" dirty="0">
              <a:latin typeface="Arial" panose="020B0604020202020204" pitchFamily="34" charset="0"/>
              <a:cs typeface="Arial" panose="020B0604020202020204" pitchFamily="34" charset="0"/>
            </a:endParaRPr>
          </a:p>
        </p:txBody>
      </p:sp>
      <p:sp>
        <p:nvSpPr>
          <p:cNvPr id="20" name="幻灯片编号"/>
          <p:cNvSpPr txBox="1">
            <a:spLocks/>
          </p:cNvSpPr>
          <p:nvPr/>
        </p:nvSpPr>
        <p:spPr>
          <a:xfrm>
            <a:off x="12073013" y="468036"/>
            <a:ext cx="269045" cy="279401"/>
          </a:xfrm>
          <a:prstGeom prst="rect">
            <a:avLst/>
          </a:prstGeom>
          <a:extLst>
            <a:ext uri="{C572A759-6A51-4108-AA02-DFA0A04FC94B}">
              <ma14:wrappingTextBoxFlag xmlns:ma14="http://schemas.microsoft.com/office/mac/drawingml/2011/main" xmlns="" val="1"/>
            </a:ext>
          </a:extLst>
        </p:spPr>
        <p:txBody>
          <a:bodyPr vert="horz" lIns="91440" tIns="45720" rIns="91440" bIns="45720" rtlCol="0" anchor="ctr"/>
          <a:lstStyle>
            <a:defPPr>
              <a:defRPr lang="zh-CN"/>
            </a:defPPr>
            <a:lvl1pPr marL="0" algn="r" defTabSz="1828800" rtl="0" eaLnBrk="1" latinLnBrk="0" hangingPunct="1">
              <a:defRPr sz="2400" kern="1200">
                <a:solidFill>
                  <a:schemeClr val="tx1">
                    <a:tint val="75000"/>
                  </a:schemeClr>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a:lstStyle>
          <a:p>
            <a:r>
              <a:rPr lang="en-US" altLang="zh-CN" sz="3200" dirty="0">
                <a:solidFill>
                  <a:schemeClr val="bg1"/>
                </a:solidFill>
                <a:latin typeface="Arial" panose="020B0604020202020204" pitchFamily="34" charset="0"/>
                <a:cs typeface="Arial" panose="020B0604020202020204" pitchFamily="34" charset="0"/>
              </a:rPr>
              <a:t>1</a:t>
            </a:r>
            <a:endParaRPr lang="zh-CN" altLang="en-US" sz="3200" dirty="0">
              <a:solidFill>
                <a:schemeClr val="bg1"/>
              </a:solidFill>
              <a:latin typeface="Arial" panose="020B0604020202020204" pitchFamily="34" charset="0"/>
              <a:cs typeface="Arial" panose="020B0604020202020204" pitchFamily="34" charset="0"/>
            </a:endParaRPr>
          </a:p>
        </p:txBody>
      </p:sp>
      <p:pic>
        <p:nvPicPr>
          <p:cNvPr id="21" name="图片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92615" y="204731"/>
            <a:ext cx="1414265" cy="573564"/>
          </a:xfrm>
          <a:prstGeom prst="rect">
            <a:avLst/>
          </a:prstGeom>
        </p:spPr>
      </p:pic>
      <p:pic>
        <p:nvPicPr>
          <p:cNvPr id="13" name="图片 12">
            <a:extLst>
              <a:ext uri="{FF2B5EF4-FFF2-40B4-BE49-F238E27FC236}">
                <a16:creationId xmlns:a16="http://schemas.microsoft.com/office/drawing/2014/main" id="{E381D183-5EF3-41AF-8AA2-966A6A382C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52059" y="2149710"/>
            <a:ext cx="9318756" cy="3157596"/>
          </a:xfrm>
          <a:prstGeom prst="rect">
            <a:avLst/>
          </a:prstGeom>
        </p:spPr>
      </p:pic>
    </p:spTree>
    <p:extLst>
      <p:ext uri="{BB962C8B-B14F-4D97-AF65-F5344CB8AC3E}">
        <p14:creationId xmlns:p14="http://schemas.microsoft.com/office/powerpoint/2010/main" val="1887035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p:cNvSpPr/>
          <p:nvPr/>
        </p:nvSpPr>
        <p:spPr>
          <a:xfrm>
            <a:off x="-2" y="-2"/>
            <a:ext cx="24384000" cy="1041481"/>
          </a:xfrm>
          <a:prstGeom prst="rect">
            <a:avLst/>
          </a:prstGeom>
          <a:solidFill>
            <a:schemeClr val="bg1">
              <a:lumMod val="85000"/>
            </a:schemeClr>
          </a:solidFill>
          <a:ln w="12700">
            <a:miter lim="400000"/>
          </a:ln>
        </p:spPr>
        <p:txBody>
          <a:bodyPr lIns="38100" tIns="38100" rIns="38100" bIns="38100" anchor="ctr"/>
          <a:lstStyle/>
          <a:p>
            <a:pPr>
              <a:lnSpc>
                <a:spcPct val="100000"/>
              </a:lnSpc>
              <a:defRPr sz="3000" b="1" i="0" spc="-90">
                <a:solidFill>
                  <a:srgbClr val="FFFFFF"/>
                </a:solidFill>
              </a:defRPr>
            </a:pPr>
            <a:endParaRPr sz="3000"/>
          </a:p>
        </p:txBody>
      </p:sp>
      <p:sp>
        <p:nvSpPr>
          <p:cNvPr id="22" name="三角形"/>
          <p:cNvSpPr/>
          <p:nvPr/>
        </p:nvSpPr>
        <p:spPr>
          <a:xfrm rot="2700000" flipH="1">
            <a:off x="11173126" y="-1068229"/>
            <a:ext cx="2136457" cy="213645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0" y="0"/>
                </a:lnTo>
                <a:close/>
              </a:path>
            </a:pathLst>
          </a:custGeom>
          <a:solidFill>
            <a:srgbClr val="B39B77"/>
          </a:solidFill>
          <a:ln w="12700">
            <a:miter lim="400000"/>
          </a:ln>
          <a:effectLst>
            <a:outerShdw blurRad="50800" dist="38100" dir="2700000" algn="tl" rotWithShape="0">
              <a:prstClr val="black">
                <a:alpha val="40000"/>
              </a:prstClr>
            </a:outerShdw>
          </a:effectLst>
        </p:spPr>
        <p:txBody>
          <a:bodyPr lIns="38100" tIns="38100" rIns="38100" bIns="38100" anchor="ctr"/>
          <a:lstStyle/>
          <a:p>
            <a:pPr>
              <a:lnSpc>
                <a:spcPct val="100000"/>
              </a:lnSpc>
              <a:defRPr sz="3000" b="1" i="0" spc="-90">
                <a:solidFill>
                  <a:srgbClr val="FFFFFF"/>
                </a:solidFill>
              </a:defRPr>
            </a:pPr>
            <a:endParaRPr sz="3000"/>
          </a:p>
        </p:txBody>
      </p:sp>
      <p:grpSp>
        <p:nvGrpSpPr>
          <p:cNvPr id="4" name="Group 22"/>
          <p:cNvGrpSpPr/>
          <p:nvPr/>
        </p:nvGrpSpPr>
        <p:grpSpPr>
          <a:xfrm>
            <a:off x="1740063" y="6399399"/>
            <a:ext cx="10451936" cy="6093136"/>
            <a:chOff x="5628414" y="3732010"/>
            <a:chExt cx="2926800" cy="2743200"/>
          </a:xfrm>
        </p:grpSpPr>
        <p:sp>
          <p:nvSpPr>
            <p:cNvPr id="5" name="Rectangle 17"/>
            <p:cNvSpPr/>
            <p:nvPr/>
          </p:nvSpPr>
          <p:spPr>
            <a:xfrm>
              <a:off x="5628414" y="3732010"/>
              <a:ext cx="2926800" cy="2743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91440" rIns="182880" bIns="91440" numCol="1" spcCol="0" rtlCol="0" fromWordArt="0" anchor="t" anchorCtr="0" forceAA="0" compatLnSpc="1">
              <a:prstTxWarp prst="textNoShape">
                <a:avLst/>
              </a:prstTxWarp>
              <a:noAutofit/>
            </a:bodyPr>
            <a:lstStyle/>
            <a:p>
              <a:endParaRPr lang="en-US" sz="7200" dirty="0">
                <a:solidFill>
                  <a:schemeClr val="tx1">
                    <a:alpha val="70000"/>
                  </a:schemeClr>
                </a:solidFill>
                <a:latin typeface="Arial" panose="020B0604020202020204" pitchFamily="34" charset="0"/>
                <a:cs typeface="Arial" panose="020B0604020202020204" pitchFamily="34" charset="0"/>
              </a:endParaRPr>
            </a:p>
          </p:txBody>
        </p:sp>
        <p:sp>
          <p:nvSpPr>
            <p:cNvPr id="6" name="TextBox 20"/>
            <p:cNvSpPr txBox="1"/>
            <p:nvPr/>
          </p:nvSpPr>
          <p:spPr>
            <a:xfrm>
              <a:off x="5877243" y="4310064"/>
              <a:ext cx="2457609" cy="1704344"/>
            </a:xfrm>
            <a:prstGeom prst="rect">
              <a:avLst/>
            </a:prstGeom>
            <a:noFill/>
          </p:spPr>
          <p:txBody>
            <a:bodyPr wrap="square" lIns="0" rIns="0" rtlCol="0">
              <a:spAutoFit/>
            </a:bodyPr>
            <a:lstStyle/>
            <a:p>
              <a:pPr algn="just"/>
              <a:r>
                <a:rPr lang="zh-CN" altLang="en-US" sz="2400" dirty="0">
                  <a:solidFill>
                    <a:schemeClr val="tx1">
                      <a:alpha val="70000"/>
                    </a:schemeClr>
                  </a:solidFill>
                  <a:latin typeface="Arial" panose="020B0604020202020204" pitchFamily="34" charset="0"/>
                  <a:cs typeface="Arial" panose="020B0604020202020204" pitchFamily="34" charset="0"/>
                </a:rPr>
                <a:t>         开曼群岛（</a:t>
              </a:r>
              <a:r>
                <a:rPr lang="en-US" altLang="zh-CN" sz="2400" dirty="0">
                  <a:solidFill>
                    <a:schemeClr val="tx1">
                      <a:alpha val="70000"/>
                    </a:schemeClr>
                  </a:solidFill>
                  <a:latin typeface="Arial" panose="020B0604020202020204" pitchFamily="34" charset="0"/>
                  <a:cs typeface="Arial" panose="020B0604020202020204" pitchFamily="34" charset="0"/>
                </a:rPr>
                <a:t>Cayman Islands</a:t>
              </a:r>
              <a:r>
                <a:rPr lang="zh-CN" altLang="en-US" sz="2400" dirty="0">
                  <a:solidFill>
                    <a:schemeClr val="tx1">
                      <a:alpha val="70000"/>
                    </a:schemeClr>
                  </a:solidFill>
                  <a:latin typeface="Arial" panose="020B0604020202020204" pitchFamily="34" charset="0"/>
                  <a:cs typeface="Arial" panose="020B0604020202020204" pitchFamily="34" charset="0"/>
                </a:rPr>
                <a:t>）是英国位于加勒比海的海外属地，由大开曼（</a:t>
              </a:r>
              <a:r>
                <a:rPr lang="en-US" altLang="zh-CN" sz="2400" dirty="0">
                  <a:solidFill>
                    <a:schemeClr val="tx1">
                      <a:alpha val="70000"/>
                    </a:schemeClr>
                  </a:solidFill>
                  <a:latin typeface="Arial" panose="020B0604020202020204" pitchFamily="34" charset="0"/>
                  <a:cs typeface="Arial" panose="020B0604020202020204" pitchFamily="34" charset="0"/>
                </a:rPr>
                <a:t>Grand Cayman</a:t>
              </a:r>
              <a:r>
                <a:rPr lang="zh-CN" altLang="en-US" sz="2400" dirty="0">
                  <a:solidFill>
                    <a:schemeClr val="tx1">
                      <a:alpha val="70000"/>
                    </a:schemeClr>
                  </a:solidFill>
                  <a:latin typeface="Arial" panose="020B0604020202020204" pitchFamily="34" charset="0"/>
                  <a:cs typeface="Arial" panose="020B0604020202020204" pitchFamily="34" charset="0"/>
                </a:rPr>
                <a:t>）、小开曼（</a:t>
              </a:r>
              <a:r>
                <a:rPr lang="en-US" altLang="zh-CN" sz="2400" dirty="0">
                  <a:solidFill>
                    <a:schemeClr val="tx1">
                      <a:alpha val="70000"/>
                    </a:schemeClr>
                  </a:solidFill>
                  <a:latin typeface="Arial" panose="020B0604020202020204" pitchFamily="34" charset="0"/>
                  <a:cs typeface="Arial" panose="020B0604020202020204" pitchFamily="34" charset="0"/>
                </a:rPr>
                <a:t>Little Cayman</a:t>
              </a:r>
              <a:r>
                <a:rPr lang="zh-CN" altLang="en-US" sz="2400" dirty="0">
                  <a:solidFill>
                    <a:schemeClr val="tx1">
                      <a:alpha val="70000"/>
                    </a:schemeClr>
                  </a:solidFill>
                  <a:latin typeface="Arial" panose="020B0604020202020204" pitchFamily="34" charset="0"/>
                  <a:cs typeface="Arial" panose="020B0604020202020204" pitchFamily="34" charset="0"/>
                </a:rPr>
                <a:t>）和开曼布拉克（</a:t>
              </a:r>
              <a:r>
                <a:rPr lang="en-US" altLang="zh-CN" sz="2400" dirty="0">
                  <a:solidFill>
                    <a:schemeClr val="tx1">
                      <a:alpha val="70000"/>
                    </a:schemeClr>
                  </a:solidFill>
                  <a:latin typeface="Arial" panose="020B0604020202020204" pitchFamily="34" charset="0"/>
                  <a:cs typeface="Arial" panose="020B0604020202020204" pitchFamily="34" charset="0"/>
                </a:rPr>
                <a:t>Cayman </a:t>
              </a:r>
              <a:r>
                <a:rPr lang="en-US" altLang="zh-CN" sz="2400" dirty="0" err="1">
                  <a:solidFill>
                    <a:schemeClr val="tx1">
                      <a:alpha val="70000"/>
                    </a:schemeClr>
                  </a:solidFill>
                  <a:latin typeface="Arial" panose="020B0604020202020204" pitchFamily="34" charset="0"/>
                  <a:cs typeface="Arial" panose="020B0604020202020204" pitchFamily="34" charset="0"/>
                </a:rPr>
                <a:t>Brac</a:t>
              </a:r>
              <a:r>
                <a:rPr lang="zh-CN" altLang="en-US" sz="2400" dirty="0">
                  <a:solidFill>
                    <a:schemeClr val="tx1">
                      <a:alpha val="70000"/>
                    </a:schemeClr>
                  </a:solidFill>
                  <a:latin typeface="Arial" panose="020B0604020202020204" pitchFamily="34" charset="0"/>
                  <a:cs typeface="Arial" panose="020B0604020202020204" pitchFamily="34" charset="0"/>
                </a:rPr>
                <a:t>）三个岛屿组成，距离佛罗里达以南</a:t>
              </a:r>
              <a:r>
                <a:rPr lang="en-US" altLang="zh-CN" sz="2400" dirty="0">
                  <a:solidFill>
                    <a:schemeClr val="tx1">
                      <a:alpha val="70000"/>
                    </a:schemeClr>
                  </a:solidFill>
                  <a:latin typeface="Arial" panose="020B0604020202020204" pitchFamily="34" charset="0"/>
                  <a:cs typeface="Arial" panose="020B0604020202020204" pitchFamily="34" charset="0"/>
                </a:rPr>
                <a:t>475 </a:t>
              </a:r>
              <a:r>
                <a:rPr lang="zh-CN" altLang="en-US" sz="2400" dirty="0">
                  <a:solidFill>
                    <a:schemeClr val="tx1">
                      <a:alpha val="70000"/>
                    </a:schemeClr>
                  </a:solidFill>
                  <a:latin typeface="Arial" panose="020B0604020202020204" pitchFamily="34" charset="0"/>
                  <a:cs typeface="Arial" panose="020B0604020202020204" pitchFamily="34" charset="0"/>
                </a:rPr>
                <a:t>英里、牙买加西南方</a:t>
              </a:r>
              <a:r>
                <a:rPr lang="en-US" altLang="zh-CN" sz="2400" dirty="0">
                  <a:solidFill>
                    <a:schemeClr val="tx1">
                      <a:alpha val="70000"/>
                    </a:schemeClr>
                  </a:solidFill>
                  <a:latin typeface="Arial" panose="020B0604020202020204" pitchFamily="34" charset="0"/>
                  <a:cs typeface="Arial" panose="020B0604020202020204" pitchFamily="34" charset="0"/>
                </a:rPr>
                <a:t>180 </a:t>
              </a:r>
              <a:r>
                <a:rPr lang="zh-CN" altLang="en-US" sz="2400" dirty="0">
                  <a:solidFill>
                    <a:schemeClr val="tx1">
                      <a:alpha val="70000"/>
                    </a:schemeClr>
                  </a:solidFill>
                  <a:latin typeface="Arial" panose="020B0604020202020204" pitchFamily="34" charset="0"/>
                  <a:cs typeface="Arial" panose="020B0604020202020204" pitchFamily="34" charset="0"/>
                </a:rPr>
                <a:t>英里。其首府和主要商业中心均为位于大开曼岛的乔治敦（</a:t>
              </a:r>
              <a:r>
                <a:rPr lang="en-US" altLang="zh-CN" sz="2400" dirty="0">
                  <a:solidFill>
                    <a:schemeClr val="tx1">
                      <a:alpha val="70000"/>
                    </a:schemeClr>
                  </a:solidFill>
                  <a:latin typeface="Arial" panose="020B0604020202020204" pitchFamily="34" charset="0"/>
                  <a:cs typeface="Arial" panose="020B0604020202020204" pitchFamily="34" charset="0"/>
                </a:rPr>
                <a:t>George Town</a:t>
              </a:r>
              <a:r>
                <a:rPr lang="zh-CN" altLang="en-US" sz="2400" dirty="0">
                  <a:solidFill>
                    <a:schemeClr val="tx1">
                      <a:alpha val="70000"/>
                    </a:schemeClr>
                  </a:solidFill>
                  <a:latin typeface="Arial" panose="020B0604020202020204" pitchFamily="34" charset="0"/>
                  <a:cs typeface="Arial" panose="020B0604020202020204" pitchFamily="34" charset="0"/>
                </a:rPr>
                <a:t>）。</a:t>
              </a:r>
            </a:p>
            <a:p>
              <a:pPr algn="just"/>
              <a:endParaRPr lang="zh-CN" altLang="en-US" sz="2400" dirty="0">
                <a:solidFill>
                  <a:schemeClr val="tx1">
                    <a:alpha val="70000"/>
                  </a:schemeClr>
                </a:solidFill>
                <a:latin typeface="Arial" panose="020B0604020202020204" pitchFamily="34" charset="0"/>
                <a:cs typeface="Arial" panose="020B0604020202020204" pitchFamily="34" charset="0"/>
              </a:endParaRPr>
            </a:p>
            <a:p>
              <a:pPr algn="just"/>
              <a:r>
                <a:rPr lang="zh-CN" altLang="en-US" sz="2400" dirty="0">
                  <a:solidFill>
                    <a:schemeClr val="tx1">
                      <a:alpha val="70000"/>
                    </a:schemeClr>
                  </a:solidFill>
                  <a:latin typeface="Arial" panose="020B0604020202020204" pitchFamily="34" charset="0"/>
                  <a:cs typeface="Arial" panose="020B0604020202020204" pitchFamily="34" charset="0"/>
                </a:rPr>
                <a:t>        开曼群岛是世界第四大离岸金融中心，并是著名的潜水胜地。金融和旅游业是其主要经济来源。群岛政治稳定、对外交通和通信便利、国际信誉良好，是传统离岸地中少数几个可以在北美、香港、新加坡上市的属地。</a:t>
              </a:r>
              <a:endParaRPr lang="en-US" sz="2400" dirty="0">
                <a:solidFill>
                  <a:schemeClr val="tx1">
                    <a:alpha val="70000"/>
                  </a:schemeClr>
                </a:solidFill>
                <a:latin typeface="Arial" panose="020B0604020202020204" pitchFamily="34" charset="0"/>
                <a:cs typeface="Arial" panose="020B0604020202020204" pitchFamily="34" charset="0"/>
              </a:endParaRPr>
            </a:p>
          </p:txBody>
        </p:sp>
        <p:sp>
          <p:nvSpPr>
            <p:cNvPr id="7" name="TextBox 21"/>
            <p:cNvSpPr txBox="1"/>
            <p:nvPr/>
          </p:nvSpPr>
          <p:spPr>
            <a:xfrm>
              <a:off x="5899219" y="3885186"/>
              <a:ext cx="326651" cy="273219"/>
            </a:xfrm>
            <a:prstGeom prst="rect">
              <a:avLst/>
            </a:prstGeom>
            <a:noFill/>
          </p:spPr>
          <p:txBody>
            <a:bodyPr wrap="none" lIns="0" rIns="0" rtlCol="0">
              <a:spAutoFit/>
            </a:bodyPr>
            <a:lstStyle/>
            <a:p>
              <a:r>
                <a:rPr lang="zh-CN" altLang="en-US" sz="4000" b="1" dirty="0">
                  <a:solidFill>
                    <a:srgbClr val="B39B77">
                      <a:alpha val="60000"/>
                    </a:srgbClr>
                  </a:solidFill>
                  <a:latin typeface="Arial" panose="020B0604020202020204" pitchFamily="34" charset="0"/>
                  <a:cs typeface="Arial" panose="020B0604020202020204" pitchFamily="34" charset="0"/>
                </a:rPr>
                <a:t>简介</a:t>
              </a:r>
              <a:endParaRPr lang="en-US" sz="4000" b="1" dirty="0">
                <a:solidFill>
                  <a:srgbClr val="B39B77">
                    <a:alpha val="60000"/>
                  </a:srgbClr>
                </a:solidFill>
                <a:latin typeface="Arial" panose="020B0604020202020204" pitchFamily="34" charset="0"/>
                <a:cs typeface="Arial" panose="020B0604020202020204" pitchFamily="34" charset="0"/>
              </a:endParaRPr>
            </a:p>
          </p:txBody>
        </p:sp>
      </p:grpSp>
      <p:grpSp>
        <p:nvGrpSpPr>
          <p:cNvPr id="8" name="Group 23"/>
          <p:cNvGrpSpPr/>
          <p:nvPr/>
        </p:nvGrpSpPr>
        <p:grpSpPr>
          <a:xfrm>
            <a:off x="12535201" y="6415538"/>
            <a:ext cx="10674272" cy="6060851"/>
            <a:chOff x="5563532" y="3760345"/>
            <a:chExt cx="2926800" cy="2743200"/>
          </a:xfrm>
        </p:grpSpPr>
        <p:sp>
          <p:nvSpPr>
            <p:cNvPr id="9" name="Rectangle 24"/>
            <p:cNvSpPr/>
            <p:nvPr/>
          </p:nvSpPr>
          <p:spPr>
            <a:xfrm>
              <a:off x="5563532" y="3760345"/>
              <a:ext cx="2926800" cy="2743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91440" rIns="182880" bIns="91440" numCol="1" spcCol="0" rtlCol="0" fromWordArt="0" anchor="t" anchorCtr="0" forceAA="0" compatLnSpc="1">
              <a:prstTxWarp prst="textNoShape">
                <a:avLst/>
              </a:prstTxWarp>
              <a:noAutofit/>
            </a:bodyPr>
            <a:lstStyle/>
            <a:p>
              <a:endParaRPr lang="en-US" sz="7200" dirty="0">
                <a:solidFill>
                  <a:schemeClr val="tx1">
                    <a:alpha val="70000"/>
                  </a:schemeClr>
                </a:solidFill>
                <a:latin typeface="Arial" panose="020B0604020202020204" pitchFamily="34" charset="0"/>
                <a:cs typeface="Arial" panose="020B0604020202020204" pitchFamily="34" charset="0"/>
              </a:endParaRPr>
            </a:p>
          </p:txBody>
        </p:sp>
        <p:sp>
          <p:nvSpPr>
            <p:cNvPr id="10" name="TextBox 26"/>
            <p:cNvSpPr txBox="1"/>
            <p:nvPr/>
          </p:nvSpPr>
          <p:spPr>
            <a:xfrm>
              <a:off x="5821147" y="4332460"/>
              <a:ext cx="2430093" cy="1626620"/>
            </a:xfrm>
            <a:prstGeom prst="rect">
              <a:avLst/>
            </a:prstGeom>
            <a:noFill/>
          </p:spPr>
          <p:txBody>
            <a:bodyPr wrap="square" lIns="0" rIns="0" rtlCol="0">
              <a:spAutoFit/>
            </a:bodyPr>
            <a:lstStyle/>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政治、经济和贸易环境稳定；</a:t>
              </a: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金融法律设施良好；</a:t>
              </a: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政府鼓励经济发展、吸引外资；</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一个人即可注册一家公司，董事、股东无国籍限制，自然人和法人均可；</a:t>
              </a: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注册资金无上限，无需缴纳厘印税；</a:t>
              </a: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无外汇管制；</a:t>
              </a: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开曼群岛以外经营所得，无需缴纳利得税。</a:t>
              </a:r>
            </a:p>
          </p:txBody>
        </p:sp>
        <p:sp>
          <p:nvSpPr>
            <p:cNvPr id="11" name="TextBox 27"/>
            <p:cNvSpPr txBox="1"/>
            <p:nvPr/>
          </p:nvSpPr>
          <p:spPr>
            <a:xfrm>
              <a:off x="5821147" y="3885186"/>
              <a:ext cx="318486" cy="273219"/>
            </a:xfrm>
            <a:prstGeom prst="rect">
              <a:avLst/>
            </a:prstGeom>
            <a:noFill/>
          </p:spPr>
          <p:txBody>
            <a:bodyPr wrap="none" lIns="0" rIns="0" rtlCol="0">
              <a:spAutoFit/>
            </a:bodyPr>
            <a:lstStyle/>
            <a:p>
              <a:r>
                <a:rPr lang="zh-CN" altLang="en-US" sz="4000" b="1" dirty="0">
                  <a:solidFill>
                    <a:srgbClr val="B39B77">
                      <a:alpha val="60000"/>
                    </a:srgbClr>
                  </a:solidFill>
                  <a:latin typeface="Arial" panose="020B0604020202020204" pitchFamily="34" charset="0"/>
                  <a:cs typeface="Arial" panose="020B0604020202020204" pitchFamily="34" charset="0"/>
                </a:rPr>
                <a:t>优势</a:t>
              </a:r>
              <a:endParaRPr lang="en-US" sz="4000" b="1" dirty="0">
                <a:solidFill>
                  <a:srgbClr val="B39B77">
                    <a:alpha val="60000"/>
                  </a:srgbClr>
                </a:solidFill>
                <a:latin typeface="Arial" panose="020B0604020202020204" pitchFamily="34" charset="0"/>
                <a:cs typeface="Arial" panose="020B0604020202020204" pitchFamily="34" charset="0"/>
              </a:endParaRPr>
            </a:p>
          </p:txBody>
        </p:sp>
      </p:grpSp>
      <p:sp>
        <p:nvSpPr>
          <p:cNvPr id="14" name="TextBox 2"/>
          <p:cNvSpPr txBox="1"/>
          <p:nvPr/>
        </p:nvSpPr>
        <p:spPr>
          <a:xfrm>
            <a:off x="1551795" y="3715505"/>
            <a:ext cx="4698722" cy="1175706"/>
          </a:xfrm>
          <a:prstGeom prst="rect">
            <a:avLst/>
          </a:prstGeom>
          <a:noFill/>
        </p:spPr>
        <p:txBody>
          <a:bodyPr wrap="none" rtlCol="0">
            <a:spAutoFit/>
          </a:bodyPr>
          <a:lstStyle/>
          <a:p>
            <a:pPr>
              <a:lnSpc>
                <a:spcPct val="80000"/>
              </a:lnSpc>
            </a:pPr>
            <a:r>
              <a:rPr lang="zh-CN" altLang="en-US" sz="8800" b="1" dirty="0">
                <a:solidFill>
                  <a:srgbClr val="B39B77"/>
                </a:solidFill>
                <a:latin typeface="Arial" panose="020B0604020202020204" pitchFamily="34" charset="0"/>
                <a:ea typeface="Bebas Neue" charset="0"/>
                <a:cs typeface="Arial" panose="020B0604020202020204" pitchFamily="34" charset="0"/>
              </a:rPr>
              <a:t>离岸属地</a:t>
            </a:r>
            <a:endParaRPr lang="en-US" sz="8800" b="1" dirty="0">
              <a:solidFill>
                <a:srgbClr val="B39B77"/>
              </a:solidFill>
              <a:latin typeface="Arial" panose="020B0604020202020204" pitchFamily="34" charset="0"/>
              <a:ea typeface="Bebas Neue" charset="0"/>
              <a:cs typeface="Arial" panose="020B0604020202020204" pitchFamily="34" charset="0"/>
            </a:endParaRPr>
          </a:p>
        </p:txBody>
      </p:sp>
      <p:sp>
        <p:nvSpPr>
          <p:cNvPr id="15" name="TextBox 2"/>
          <p:cNvSpPr txBox="1"/>
          <p:nvPr/>
        </p:nvSpPr>
        <p:spPr>
          <a:xfrm>
            <a:off x="1626618" y="5280023"/>
            <a:ext cx="2236510" cy="584775"/>
          </a:xfrm>
          <a:prstGeom prst="rect">
            <a:avLst/>
          </a:prstGeom>
          <a:noFill/>
        </p:spPr>
        <p:txBody>
          <a:bodyPr wrap="none" rtlCol="0">
            <a:spAutoFit/>
          </a:bodyPr>
          <a:lstStyle/>
          <a:p>
            <a:pPr>
              <a:lnSpc>
                <a:spcPct val="80000"/>
              </a:lnSpc>
            </a:pPr>
            <a:r>
              <a:rPr lang="zh-CN" altLang="en-US" sz="4000" dirty="0">
                <a:solidFill>
                  <a:srgbClr val="B39B77"/>
                </a:solidFill>
                <a:latin typeface="思源黑体 CN Medium" panose="020B0600000000000000" pitchFamily="34" charset="-122"/>
                <a:ea typeface="思源黑体 CN Medium" panose="020B0600000000000000" pitchFamily="34" charset="-122"/>
                <a:cs typeface="Arial" panose="020B0604020202020204" pitchFamily="34" charset="0"/>
              </a:rPr>
              <a:t>开曼群岛</a:t>
            </a:r>
            <a:endParaRPr lang="en-US" sz="4000" dirty="0">
              <a:solidFill>
                <a:srgbClr val="B39B77"/>
              </a:solidFill>
              <a:latin typeface="思源黑体 CN Medium" panose="020B0600000000000000" pitchFamily="34" charset="-122"/>
              <a:ea typeface="思源黑体 CN Medium" panose="020B0600000000000000" pitchFamily="34" charset="-122"/>
              <a:cs typeface="Arial" panose="020B0604020202020204" pitchFamily="34" charset="0"/>
            </a:endParaRPr>
          </a:p>
        </p:txBody>
      </p:sp>
      <p:sp>
        <p:nvSpPr>
          <p:cNvPr id="16" name="矩形 15"/>
          <p:cNvSpPr/>
          <p:nvPr/>
        </p:nvSpPr>
        <p:spPr>
          <a:xfrm>
            <a:off x="1849626" y="12346745"/>
            <a:ext cx="849360" cy="9143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a:solidFill>
                <a:srgbClr val="B39B77"/>
              </a:solidFill>
            </a:endParaRPr>
          </a:p>
        </p:txBody>
      </p:sp>
      <p:sp>
        <p:nvSpPr>
          <p:cNvPr id="18" name="/ introduction section"/>
          <p:cNvSpPr txBox="1"/>
          <p:nvPr/>
        </p:nvSpPr>
        <p:spPr>
          <a:xfrm>
            <a:off x="1788493" y="390865"/>
            <a:ext cx="6377240" cy="4337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r"/>
          </a:lstStyle>
          <a:p>
            <a:pPr algn="l"/>
            <a:r>
              <a:rPr lang="en-US" sz="1800" dirty="0">
                <a:latin typeface="Arial" panose="020B0604020202020204" pitchFamily="34" charset="0"/>
                <a:ea typeface="方正兰亭黑_GBK" panose="02000000000000000000" pitchFamily="2" charset="-122"/>
                <a:cs typeface="Arial" panose="020B0604020202020204" pitchFamily="34" charset="0"/>
              </a:rPr>
              <a:t>Global Legal ，Commercial &amp; Wealth Services</a:t>
            </a:r>
          </a:p>
        </p:txBody>
      </p:sp>
      <p:sp>
        <p:nvSpPr>
          <p:cNvPr id="19" name="SLIDE"/>
          <p:cNvSpPr txBox="1"/>
          <p:nvPr/>
        </p:nvSpPr>
        <p:spPr>
          <a:xfrm>
            <a:off x="12022906" y="185681"/>
            <a:ext cx="464872" cy="205184"/>
          </a:xfrm>
          <a:prstGeom prst="rect">
            <a:avLst/>
          </a:prstGeom>
          <a:ln w="12700">
            <a:miter lim="400000"/>
          </a:ln>
          <a:extLst>
            <a:ext uri="{C572A759-6A51-4108-AA02-DFA0A04FC94B}">
              <ma14:wrappingTextBoxFlag xmlns:ma14="http://schemas.microsoft.com/office/mac/drawingml/2011/main" xmlns="" val="1"/>
            </a:ext>
          </a:extLst>
        </p:spPr>
        <p:txBody>
          <a:bodyPr wrap="none" lIns="25400" tIns="25400" rIns="25400" bIns="25400" anchor="ctr">
            <a:spAutoFit/>
          </a:bodyPr>
          <a:lstStyle>
            <a:lvl1pPr algn="ctr">
              <a:lnSpc>
                <a:spcPct val="100000"/>
              </a:lnSpc>
              <a:defRPr sz="2000" b="1" i="0" cap="all" spc="100">
                <a:solidFill>
                  <a:srgbClr val="FFFFFF"/>
                </a:solidFill>
              </a:defRPr>
            </a:lvl1pPr>
          </a:lstStyle>
          <a:p>
            <a:r>
              <a:rPr lang="en-US" sz="1000" dirty="0">
                <a:latin typeface="Arial" panose="020B0604020202020204" pitchFamily="34" charset="0"/>
                <a:cs typeface="Arial" panose="020B0604020202020204" pitchFamily="34" charset="0"/>
              </a:rPr>
              <a:t>page</a:t>
            </a:r>
            <a:endParaRPr sz="1000" dirty="0">
              <a:latin typeface="Arial" panose="020B0604020202020204" pitchFamily="34" charset="0"/>
              <a:cs typeface="Arial" panose="020B0604020202020204" pitchFamily="34" charset="0"/>
            </a:endParaRPr>
          </a:p>
        </p:txBody>
      </p:sp>
      <p:sp>
        <p:nvSpPr>
          <p:cNvPr id="20" name="幻灯片编号"/>
          <p:cNvSpPr txBox="1">
            <a:spLocks/>
          </p:cNvSpPr>
          <p:nvPr/>
        </p:nvSpPr>
        <p:spPr>
          <a:xfrm>
            <a:off x="12073013" y="468036"/>
            <a:ext cx="269045" cy="279401"/>
          </a:xfrm>
          <a:prstGeom prst="rect">
            <a:avLst/>
          </a:prstGeom>
          <a:extLst>
            <a:ext uri="{C572A759-6A51-4108-AA02-DFA0A04FC94B}">
              <ma14:wrappingTextBoxFlag xmlns:ma14="http://schemas.microsoft.com/office/mac/drawingml/2011/main" xmlns="" val="1"/>
            </a:ext>
          </a:extLst>
        </p:spPr>
        <p:txBody>
          <a:bodyPr vert="horz" lIns="91440" tIns="45720" rIns="91440" bIns="45720" rtlCol="0" anchor="ctr"/>
          <a:lstStyle>
            <a:defPPr>
              <a:defRPr lang="zh-CN"/>
            </a:defPPr>
            <a:lvl1pPr marL="0" algn="r" defTabSz="1828800" rtl="0" eaLnBrk="1" latinLnBrk="0" hangingPunct="1">
              <a:defRPr sz="2400" kern="1200">
                <a:solidFill>
                  <a:schemeClr val="tx1">
                    <a:tint val="75000"/>
                  </a:schemeClr>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a:lstStyle>
          <a:p>
            <a:r>
              <a:rPr lang="en-US" altLang="zh-CN" sz="3200" dirty="0">
                <a:solidFill>
                  <a:schemeClr val="bg1"/>
                </a:solidFill>
                <a:latin typeface="Arial" panose="020B0604020202020204" pitchFamily="34" charset="0"/>
                <a:cs typeface="Arial" panose="020B0604020202020204" pitchFamily="34" charset="0"/>
              </a:rPr>
              <a:t>2</a:t>
            </a:r>
            <a:endParaRPr lang="zh-CN" altLang="en-US" sz="3200" dirty="0">
              <a:solidFill>
                <a:schemeClr val="bg1"/>
              </a:solidFill>
              <a:latin typeface="Arial" panose="020B0604020202020204" pitchFamily="34" charset="0"/>
              <a:cs typeface="Arial" panose="020B0604020202020204" pitchFamily="34" charset="0"/>
            </a:endParaRPr>
          </a:p>
        </p:txBody>
      </p:sp>
      <p:pic>
        <p:nvPicPr>
          <p:cNvPr id="21" name="图片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92615" y="204731"/>
            <a:ext cx="1414265" cy="573564"/>
          </a:xfrm>
          <a:prstGeom prst="rect">
            <a:avLst/>
          </a:prstGeom>
        </p:spPr>
      </p:pic>
      <p:pic>
        <p:nvPicPr>
          <p:cNvPr id="3" name="图片 2">
            <a:extLst>
              <a:ext uri="{FF2B5EF4-FFF2-40B4-BE49-F238E27FC236}">
                <a16:creationId xmlns:a16="http://schemas.microsoft.com/office/drawing/2014/main" id="{830D1F11-E726-4F4F-91B6-7FE837617A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50471" y="2133767"/>
            <a:ext cx="9459002" cy="3189482"/>
          </a:xfrm>
          <a:prstGeom prst="rect">
            <a:avLst/>
          </a:prstGeom>
        </p:spPr>
      </p:pic>
    </p:spTree>
    <p:extLst>
      <p:ext uri="{BB962C8B-B14F-4D97-AF65-F5344CB8AC3E}">
        <p14:creationId xmlns:p14="http://schemas.microsoft.com/office/powerpoint/2010/main" val="770980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p:cNvSpPr/>
          <p:nvPr/>
        </p:nvSpPr>
        <p:spPr>
          <a:xfrm>
            <a:off x="-2" y="-2"/>
            <a:ext cx="24384000" cy="1041481"/>
          </a:xfrm>
          <a:prstGeom prst="rect">
            <a:avLst/>
          </a:prstGeom>
          <a:solidFill>
            <a:schemeClr val="bg1">
              <a:lumMod val="85000"/>
            </a:schemeClr>
          </a:solidFill>
          <a:ln w="12700">
            <a:miter lim="400000"/>
          </a:ln>
        </p:spPr>
        <p:txBody>
          <a:bodyPr lIns="38100" tIns="38100" rIns="38100" bIns="38100" anchor="ctr"/>
          <a:lstStyle/>
          <a:p>
            <a:pPr>
              <a:lnSpc>
                <a:spcPct val="100000"/>
              </a:lnSpc>
              <a:defRPr sz="3000" b="1" i="0" spc="-90">
                <a:solidFill>
                  <a:srgbClr val="FFFFFF"/>
                </a:solidFill>
              </a:defRPr>
            </a:pPr>
            <a:endParaRPr sz="3000"/>
          </a:p>
        </p:txBody>
      </p:sp>
      <p:sp>
        <p:nvSpPr>
          <p:cNvPr id="22" name="三角形"/>
          <p:cNvSpPr/>
          <p:nvPr/>
        </p:nvSpPr>
        <p:spPr>
          <a:xfrm rot="2700000" flipH="1">
            <a:off x="11173126" y="-1068229"/>
            <a:ext cx="2136457" cy="213645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0" y="0"/>
                </a:lnTo>
                <a:close/>
              </a:path>
            </a:pathLst>
          </a:custGeom>
          <a:solidFill>
            <a:srgbClr val="B39B77"/>
          </a:solidFill>
          <a:ln w="12700">
            <a:miter lim="400000"/>
          </a:ln>
          <a:effectLst>
            <a:outerShdw blurRad="50800" dist="38100" dir="2700000" algn="tl" rotWithShape="0">
              <a:prstClr val="black">
                <a:alpha val="40000"/>
              </a:prstClr>
            </a:outerShdw>
          </a:effectLst>
        </p:spPr>
        <p:txBody>
          <a:bodyPr lIns="38100" tIns="38100" rIns="38100" bIns="38100" anchor="ctr"/>
          <a:lstStyle/>
          <a:p>
            <a:pPr>
              <a:lnSpc>
                <a:spcPct val="100000"/>
              </a:lnSpc>
              <a:defRPr sz="3000" b="1" i="0" spc="-90">
                <a:solidFill>
                  <a:srgbClr val="FFFFFF"/>
                </a:solidFill>
              </a:defRPr>
            </a:pPr>
            <a:endParaRPr sz="3000"/>
          </a:p>
        </p:txBody>
      </p:sp>
      <p:grpSp>
        <p:nvGrpSpPr>
          <p:cNvPr id="4" name="Group 22"/>
          <p:cNvGrpSpPr/>
          <p:nvPr/>
        </p:nvGrpSpPr>
        <p:grpSpPr>
          <a:xfrm>
            <a:off x="1740063" y="6399399"/>
            <a:ext cx="10451936" cy="6093136"/>
            <a:chOff x="5628414" y="3732010"/>
            <a:chExt cx="2926800" cy="2743200"/>
          </a:xfrm>
        </p:grpSpPr>
        <p:sp>
          <p:nvSpPr>
            <p:cNvPr id="5" name="Rectangle 17"/>
            <p:cNvSpPr/>
            <p:nvPr/>
          </p:nvSpPr>
          <p:spPr>
            <a:xfrm>
              <a:off x="5628414" y="3732010"/>
              <a:ext cx="2926800" cy="2743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91440" rIns="182880" bIns="91440" numCol="1" spcCol="0" rtlCol="0" fromWordArt="0" anchor="t" anchorCtr="0" forceAA="0" compatLnSpc="1">
              <a:prstTxWarp prst="textNoShape">
                <a:avLst/>
              </a:prstTxWarp>
              <a:noAutofit/>
            </a:bodyPr>
            <a:lstStyle/>
            <a:p>
              <a:endParaRPr lang="en-US" sz="7200" dirty="0">
                <a:solidFill>
                  <a:schemeClr val="tx1">
                    <a:alpha val="70000"/>
                  </a:schemeClr>
                </a:solidFill>
                <a:latin typeface="Arial" panose="020B0604020202020204" pitchFamily="34" charset="0"/>
                <a:cs typeface="Arial" panose="020B0604020202020204" pitchFamily="34" charset="0"/>
              </a:endParaRPr>
            </a:p>
          </p:txBody>
        </p:sp>
        <p:sp>
          <p:nvSpPr>
            <p:cNvPr id="6" name="TextBox 20"/>
            <p:cNvSpPr txBox="1"/>
            <p:nvPr/>
          </p:nvSpPr>
          <p:spPr>
            <a:xfrm>
              <a:off x="5877243" y="4310065"/>
              <a:ext cx="2457609" cy="1538067"/>
            </a:xfrm>
            <a:prstGeom prst="rect">
              <a:avLst/>
            </a:prstGeom>
            <a:noFill/>
          </p:spPr>
          <p:txBody>
            <a:bodyPr wrap="square" lIns="0" rIns="0" rtlCol="0">
              <a:spAutoFit/>
            </a:bodyPr>
            <a:lstStyle/>
            <a:p>
              <a:pPr algn="just"/>
              <a:r>
                <a:rPr lang="zh-CN" altLang="en-US" sz="2400" dirty="0">
                  <a:solidFill>
                    <a:schemeClr val="tx1">
                      <a:alpha val="70000"/>
                    </a:schemeClr>
                  </a:solidFill>
                  <a:latin typeface="Arial" panose="020B0604020202020204" pitchFamily="34" charset="0"/>
                  <a:cs typeface="Arial" panose="020B0604020202020204" pitchFamily="34" charset="0"/>
                </a:rPr>
                <a:t>        塞舌尔共和国（</a:t>
              </a:r>
              <a:r>
                <a:rPr lang="en-US" altLang="zh-CN" sz="2400" dirty="0">
                  <a:solidFill>
                    <a:schemeClr val="tx1">
                      <a:alpha val="70000"/>
                    </a:schemeClr>
                  </a:solidFill>
                  <a:latin typeface="Arial" panose="020B0604020202020204" pitchFamily="34" charset="0"/>
                  <a:cs typeface="Arial" panose="020B0604020202020204" pitchFamily="34" charset="0"/>
                </a:rPr>
                <a:t>Republic of Seychelles</a:t>
              </a:r>
              <a:r>
                <a:rPr lang="zh-CN" altLang="en-US" sz="2400" dirty="0">
                  <a:solidFill>
                    <a:schemeClr val="tx1">
                      <a:alpha val="70000"/>
                    </a:schemeClr>
                  </a:solidFill>
                  <a:latin typeface="Arial" panose="020B0604020202020204" pitchFamily="34" charset="0"/>
                  <a:cs typeface="Arial" panose="020B0604020202020204" pitchFamily="34" charset="0"/>
                </a:rPr>
                <a:t>），简称塞舌尔（</a:t>
              </a:r>
              <a:r>
                <a:rPr lang="en-US" altLang="zh-CN" sz="2400" dirty="0">
                  <a:solidFill>
                    <a:schemeClr val="tx1">
                      <a:alpha val="70000"/>
                    </a:schemeClr>
                  </a:solidFill>
                  <a:latin typeface="Arial" panose="020B0604020202020204" pitchFamily="34" charset="0"/>
                  <a:cs typeface="Arial" panose="020B0604020202020204" pitchFamily="34" charset="0"/>
                </a:rPr>
                <a:t>Seychelles</a:t>
              </a:r>
              <a:r>
                <a:rPr lang="zh-CN" altLang="en-US" sz="2400" dirty="0">
                  <a:solidFill>
                    <a:schemeClr val="tx1">
                      <a:alpha val="70000"/>
                    </a:schemeClr>
                  </a:solidFill>
                  <a:latin typeface="Arial" panose="020B0604020202020204" pitchFamily="34" charset="0"/>
                  <a:cs typeface="Arial" panose="020B0604020202020204" pitchFamily="34" charset="0"/>
                </a:rPr>
                <a:t>），是坐落在东部非洲印度洋上的一个群岛国家。</a:t>
              </a:r>
              <a:r>
                <a:rPr lang="en-US" altLang="zh-CN" sz="2400" dirty="0">
                  <a:solidFill>
                    <a:schemeClr val="tx1">
                      <a:alpha val="70000"/>
                    </a:schemeClr>
                  </a:solidFill>
                  <a:latin typeface="Arial" panose="020B0604020202020204" pitchFamily="34" charset="0"/>
                  <a:cs typeface="Arial" panose="020B0604020202020204" pitchFamily="34" charset="0"/>
                </a:rPr>
                <a:t>1976</a:t>
              </a:r>
              <a:r>
                <a:rPr lang="zh-CN" altLang="en-US" sz="2400" dirty="0">
                  <a:solidFill>
                    <a:schemeClr val="tx1">
                      <a:alpha val="70000"/>
                    </a:schemeClr>
                  </a:solidFill>
                  <a:latin typeface="Arial" panose="020B0604020202020204" pitchFamily="34" charset="0"/>
                  <a:cs typeface="Arial" panose="020B0604020202020204" pitchFamily="34" charset="0"/>
                </a:rPr>
                <a:t>年</a:t>
              </a:r>
              <a:r>
                <a:rPr lang="en-US" altLang="zh-CN" sz="2400" dirty="0">
                  <a:solidFill>
                    <a:schemeClr val="tx1">
                      <a:alpha val="70000"/>
                    </a:schemeClr>
                  </a:solidFill>
                  <a:latin typeface="Arial" panose="020B0604020202020204" pitchFamily="34" charset="0"/>
                  <a:cs typeface="Arial" panose="020B0604020202020204" pitchFamily="34" charset="0"/>
                </a:rPr>
                <a:t>6</a:t>
              </a:r>
              <a:r>
                <a:rPr lang="zh-CN" altLang="en-US" sz="2400" dirty="0">
                  <a:solidFill>
                    <a:schemeClr val="tx1">
                      <a:alpha val="70000"/>
                    </a:schemeClr>
                  </a:solidFill>
                  <a:latin typeface="Arial" panose="020B0604020202020204" pitchFamily="34" charset="0"/>
                  <a:cs typeface="Arial" panose="020B0604020202020204" pitchFamily="34" charset="0"/>
                </a:rPr>
                <a:t>月</a:t>
              </a:r>
              <a:r>
                <a:rPr lang="en-US" altLang="zh-CN" sz="2400" dirty="0">
                  <a:solidFill>
                    <a:schemeClr val="tx1">
                      <a:alpha val="70000"/>
                    </a:schemeClr>
                  </a:solidFill>
                  <a:latin typeface="Arial" panose="020B0604020202020204" pitchFamily="34" charset="0"/>
                  <a:cs typeface="Arial" panose="020B0604020202020204" pitchFamily="34" charset="0"/>
                </a:rPr>
                <a:t>29</a:t>
              </a:r>
              <a:r>
                <a:rPr lang="zh-CN" altLang="en-US" sz="2400" dirty="0">
                  <a:solidFill>
                    <a:schemeClr val="tx1">
                      <a:alpha val="70000"/>
                    </a:schemeClr>
                  </a:solidFill>
                  <a:latin typeface="Arial" panose="020B0604020202020204" pitchFamily="34" charset="0"/>
                  <a:cs typeface="Arial" panose="020B0604020202020204" pitchFamily="34" charset="0"/>
                </a:rPr>
                <a:t>日塞舌尔宣告独立，成立塞舌尔共和国，属英联邦成员。全境半数地区为自然保护区，享有“旅游者天堂”的美誉。</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algn="just"/>
              <a:endParaRPr lang="en-US" altLang="zh-CN" sz="2400" dirty="0">
                <a:solidFill>
                  <a:schemeClr val="tx1">
                    <a:alpha val="70000"/>
                  </a:schemeClr>
                </a:solidFill>
                <a:latin typeface="Arial" panose="020B0604020202020204" pitchFamily="34" charset="0"/>
                <a:cs typeface="Arial" panose="020B0604020202020204" pitchFamily="34" charset="0"/>
              </a:endParaRPr>
            </a:p>
            <a:p>
              <a:pPr algn="just"/>
              <a:r>
                <a:rPr lang="zh-CN" altLang="en-US" sz="2400" dirty="0">
                  <a:solidFill>
                    <a:schemeClr val="tx1">
                      <a:alpha val="70000"/>
                    </a:schemeClr>
                  </a:solidFill>
                  <a:latin typeface="Arial" panose="020B0604020202020204" pitchFamily="34" charset="0"/>
                  <a:cs typeface="Arial" panose="020B0604020202020204" pitchFamily="34" charset="0"/>
                </a:rPr>
                <a:t>       塞舌尔的经济以旅游为基础，但是迅速发展的金融服务业及自由贸易区，现在是该群岛经济发展的一个主要组成要素。产业渔业的重要性亦日益增加，它主要是向外国吞拿鱼捕捞船签发许可证。 </a:t>
              </a:r>
              <a:endParaRPr lang="en-US" sz="2400" dirty="0">
                <a:solidFill>
                  <a:schemeClr val="tx1">
                    <a:alpha val="70000"/>
                  </a:schemeClr>
                </a:solidFill>
                <a:latin typeface="Arial" panose="020B0604020202020204" pitchFamily="34" charset="0"/>
                <a:cs typeface="Arial" panose="020B0604020202020204" pitchFamily="34" charset="0"/>
              </a:endParaRPr>
            </a:p>
          </p:txBody>
        </p:sp>
        <p:sp>
          <p:nvSpPr>
            <p:cNvPr id="7" name="TextBox 21"/>
            <p:cNvSpPr txBox="1"/>
            <p:nvPr/>
          </p:nvSpPr>
          <p:spPr>
            <a:xfrm>
              <a:off x="5899219" y="3885186"/>
              <a:ext cx="326651" cy="273219"/>
            </a:xfrm>
            <a:prstGeom prst="rect">
              <a:avLst/>
            </a:prstGeom>
            <a:noFill/>
          </p:spPr>
          <p:txBody>
            <a:bodyPr wrap="none" lIns="0" rIns="0" rtlCol="0">
              <a:spAutoFit/>
            </a:bodyPr>
            <a:lstStyle/>
            <a:p>
              <a:r>
                <a:rPr lang="zh-CN" altLang="en-US" sz="4000" b="1" dirty="0">
                  <a:solidFill>
                    <a:srgbClr val="B39B77">
                      <a:alpha val="60000"/>
                    </a:srgbClr>
                  </a:solidFill>
                  <a:latin typeface="Arial" panose="020B0604020202020204" pitchFamily="34" charset="0"/>
                  <a:cs typeface="Arial" panose="020B0604020202020204" pitchFamily="34" charset="0"/>
                </a:rPr>
                <a:t>简介</a:t>
              </a:r>
              <a:endParaRPr lang="en-US" sz="4000" b="1" dirty="0">
                <a:solidFill>
                  <a:srgbClr val="B39B77">
                    <a:alpha val="60000"/>
                  </a:srgbClr>
                </a:solidFill>
                <a:latin typeface="Arial" panose="020B0604020202020204" pitchFamily="34" charset="0"/>
                <a:cs typeface="Arial" panose="020B0604020202020204" pitchFamily="34" charset="0"/>
              </a:endParaRPr>
            </a:p>
          </p:txBody>
        </p:sp>
      </p:grpSp>
      <p:grpSp>
        <p:nvGrpSpPr>
          <p:cNvPr id="8" name="Group 23"/>
          <p:cNvGrpSpPr/>
          <p:nvPr/>
        </p:nvGrpSpPr>
        <p:grpSpPr>
          <a:xfrm>
            <a:off x="12535201" y="6415538"/>
            <a:ext cx="10674272" cy="6060851"/>
            <a:chOff x="5563532" y="3760345"/>
            <a:chExt cx="2926800" cy="2743200"/>
          </a:xfrm>
        </p:grpSpPr>
        <p:sp>
          <p:nvSpPr>
            <p:cNvPr id="9" name="Rectangle 24"/>
            <p:cNvSpPr/>
            <p:nvPr/>
          </p:nvSpPr>
          <p:spPr>
            <a:xfrm>
              <a:off x="5563532" y="3760345"/>
              <a:ext cx="2926800" cy="2743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91440" rIns="182880" bIns="91440" numCol="1" spcCol="0" rtlCol="0" fromWordArt="0" anchor="t" anchorCtr="0" forceAA="0" compatLnSpc="1">
              <a:prstTxWarp prst="textNoShape">
                <a:avLst/>
              </a:prstTxWarp>
              <a:noAutofit/>
            </a:bodyPr>
            <a:lstStyle/>
            <a:p>
              <a:endParaRPr lang="en-US" sz="7200" dirty="0">
                <a:solidFill>
                  <a:schemeClr val="tx1">
                    <a:alpha val="70000"/>
                  </a:schemeClr>
                </a:solidFill>
                <a:latin typeface="Arial" panose="020B0604020202020204" pitchFamily="34" charset="0"/>
                <a:cs typeface="Arial" panose="020B0604020202020204" pitchFamily="34" charset="0"/>
              </a:endParaRPr>
            </a:p>
          </p:txBody>
        </p:sp>
        <p:sp>
          <p:nvSpPr>
            <p:cNvPr id="10" name="TextBox 26"/>
            <p:cNvSpPr txBox="1"/>
            <p:nvPr/>
          </p:nvSpPr>
          <p:spPr>
            <a:xfrm>
              <a:off x="5821147" y="4332460"/>
              <a:ext cx="2430093" cy="1827216"/>
            </a:xfrm>
            <a:prstGeom prst="rect">
              <a:avLst/>
            </a:prstGeom>
            <a:noFill/>
          </p:spPr>
          <p:txBody>
            <a:bodyPr wrap="square" lIns="0" rIns="0" rtlCol="0">
              <a:spAutoFit/>
            </a:bodyPr>
            <a:lstStyle/>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英联邦成员，政治和经济稳定；</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无外汇管制；</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南非只有贸易区成员；</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宽松的公司法；</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一个人即可注册一家公司，董事、股东无国籍限制，自然人和法人均可；</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世界主要航空公司均在塞舌尔开辟航线；</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设有完善国籍旅游设施；</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u"/>
              </a:pPr>
              <a:r>
                <a:rPr lang="zh-CN" altLang="zh-CN" sz="2400" dirty="0">
                  <a:solidFill>
                    <a:schemeClr val="tx1">
                      <a:alpha val="70000"/>
                    </a:schemeClr>
                  </a:solidFill>
                  <a:latin typeface="Arial" panose="020B0604020202020204" pitchFamily="34" charset="0"/>
                  <a:cs typeface="Arial" panose="020B0604020202020204" pitchFamily="34" charset="0"/>
                </a:rPr>
                <a:t>公司账簿和记錄可以保存于世界任何地方</a:t>
              </a:r>
              <a:r>
                <a:rPr lang="zh-CN" altLang="en-US" sz="2400" dirty="0">
                  <a:solidFill>
                    <a:schemeClr val="tx1">
                      <a:alpha val="70000"/>
                    </a:schemeClr>
                  </a:solidFill>
                  <a:latin typeface="Arial" panose="020B0604020202020204" pitchFamily="34" charset="0"/>
                  <a:cs typeface="Arial" panose="020B0604020202020204" pitchFamily="34" charset="0"/>
                </a:rPr>
                <a:t>。</a:t>
              </a:r>
              <a:endParaRPr lang="en-US" altLang="zh-CN" sz="2400" dirty="0">
                <a:solidFill>
                  <a:schemeClr val="tx1">
                    <a:alpha val="70000"/>
                  </a:schemeClr>
                </a:solidFill>
                <a:latin typeface="Arial" panose="020B0604020202020204" pitchFamily="34" charset="0"/>
                <a:cs typeface="Arial" panose="020B0604020202020204" pitchFamily="34" charset="0"/>
              </a:endParaRPr>
            </a:p>
          </p:txBody>
        </p:sp>
        <p:sp>
          <p:nvSpPr>
            <p:cNvPr id="11" name="TextBox 27"/>
            <p:cNvSpPr txBox="1"/>
            <p:nvPr/>
          </p:nvSpPr>
          <p:spPr>
            <a:xfrm>
              <a:off x="5821147" y="3885186"/>
              <a:ext cx="318486" cy="273219"/>
            </a:xfrm>
            <a:prstGeom prst="rect">
              <a:avLst/>
            </a:prstGeom>
            <a:noFill/>
          </p:spPr>
          <p:txBody>
            <a:bodyPr wrap="none" lIns="0" rIns="0" rtlCol="0">
              <a:spAutoFit/>
            </a:bodyPr>
            <a:lstStyle/>
            <a:p>
              <a:r>
                <a:rPr lang="zh-CN" altLang="en-US" sz="4000" b="1" dirty="0">
                  <a:solidFill>
                    <a:srgbClr val="B39B77">
                      <a:alpha val="60000"/>
                    </a:srgbClr>
                  </a:solidFill>
                  <a:latin typeface="Arial" panose="020B0604020202020204" pitchFamily="34" charset="0"/>
                  <a:cs typeface="Arial" panose="020B0604020202020204" pitchFamily="34" charset="0"/>
                </a:rPr>
                <a:t>优势</a:t>
              </a:r>
              <a:endParaRPr lang="en-US" sz="4000" b="1" dirty="0">
                <a:solidFill>
                  <a:srgbClr val="B39B77">
                    <a:alpha val="60000"/>
                  </a:srgbClr>
                </a:solidFill>
                <a:latin typeface="Arial" panose="020B0604020202020204" pitchFamily="34" charset="0"/>
                <a:cs typeface="Arial" panose="020B0604020202020204" pitchFamily="34" charset="0"/>
              </a:endParaRPr>
            </a:p>
          </p:txBody>
        </p:sp>
      </p:grpSp>
      <p:sp>
        <p:nvSpPr>
          <p:cNvPr id="14" name="TextBox 2"/>
          <p:cNvSpPr txBox="1"/>
          <p:nvPr/>
        </p:nvSpPr>
        <p:spPr>
          <a:xfrm>
            <a:off x="1551795" y="3715505"/>
            <a:ext cx="4698722" cy="1175706"/>
          </a:xfrm>
          <a:prstGeom prst="rect">
            <a:avLst/>
          </a:prstGeom>
          <a:noFill/>
        </p:spPr>
        <p:txBody>
          <a:bodyPr wrap="none" rtlCol="0">
            <a:spAutoFit/>
          </a:bodyPr>
          <a:lstStyle/>
          <a:p>
            <a:pPr>
              <a:lnSpc>
                <a:spcPct val="80000"/>
              </a:lnSpc>
            </a:pPr>
            <a:r>
              <a:rPr lang="zh-CN" altLang="en-US" sz="8800" b="1" dirty="0">
                <a:solidFill>
                  <a:srgbClr val="B39B77"/>
                </a:solidFill>
                <a:latin typeface="Arial" panose="020B0604020202020204" pitchFamily="34" charset="0"/>
                <a:ea typeface="Bebas Neue" charset="0"/>
                <a:cs typeface="Arial" panose="020B0604020202020204" pitchFamily="34" charset="0"/>
              </a:rPr>
              <a:t>离岸属地</a:t>
            </a:r>
            <a:endParaRPr lang="en-US" sz="8800" b="1" dirty="0">
              <a:solidFill>
                <a:srgbClr val="B39B77"/>
              </a:solidFill>
              <a:latin typeface="Arial" panose="020B0604020202020204" pitchFamily="34" charset="0"/>
              <a:ea typeface="Bebas Neue" charset="0"/>
              <a:cs typeface="Arial" panose="020B0604020202020204" pitchFamily="34" charset="0"/>
            </a:endParaRPr>
          </a:p>
        </p:txBody>
      </p:sp>
      <p:sp>
        <p:nvSpPr>
          <p:cNvPr id="15" name="TextBox 2"/>
          <p:cNvSpPr txBox="1"/>
          <p:nvPr/>
        </p:nvSpPr>
        <p:spPr>
          <a:xfrm>
            <a:off x="1626618" y="5280023"/>
            <a:ext cx="1723549" cy="584775"/>
          </a:xfrm>
          <a:prstGeom prst="rect">
            <a:avLst/>
          </a:prstGeom>
          <a:noFill/>
        </p:spPr>
        <p:txBody>
          <a:bodyPr wrap="none" rtlCol="0">
            <a:spAutoFit/>
          </a:bodyPr>
          <a:lstStyle/>
          <a:p>
            <a:pPr>
              <a:lnSpc>
                <a:spcPct val="80000"/>
              </a:lnSpc>
            </a:pPr>
            <a:r>
              <a:rPr lang="zh-CN" altLang="en-US" sz="4000" dirty="0">
                <a:solidFill>
                  <a:srgbClr val="B39B77"/>
                </a:solidFill>
                <a:latin typeface="思源黑体 CN Medium" panose="020B0600000000000000" pitchFamily="34" charset="-122"/>
                <a:ea typeface="思源黑体 CN Medium" panose="020B0600000000000000" pitchFamily="34" charset="-122"/>
                <a:cs typeface="Arial" panose="020B0604020202020204" pitchFamily="34" charset="0"/>
              </a:rPr>
              <a:t>塞舌尔</a:t>
            </a:r>
            <a:endParaRPr lang="en-US" sz="4000" dirty="0">
              <a:solidFill>
                <a:srgbClr val="B39B77"/>
              </a:solidFill>
              <a:latin typeface="思源黑体 CN Medium" panose="020B0600000000000000" pitchFamily="34" charset="-122"/>
              <a:ea typeface="思源黑体 CN Medium" panose="020B0600000000000000" pitchFamily="34" charset="-122"/>
              <a:cs typeface="Arial" panose="020B0604020202020204" pitchFamily="34" charset="0"/>
            </a:endParaRPr>
          </a:p>
        </p:txBody>
      </p:sp>
      <p:sp>
        <p:nvSpPr>
          <p:cNvPr id="16" name="矩形 15"/>
          <p:cNvSpPr/>
          <p:nvPr/>
        </p:nvSpPr>
        <p:spPr>
          <a:xfrm>
            <a:off x="1849626" y="12346745"/>
            <a:ext cx="849360" cy="9143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a:solidFill>
                <a:srgbClr val="B39B77"/>
              </a:solidFill>
            </a:endParaRPr>
          </a:p>
        </p:txBody>
      </p:sp>
      <p:sp>
        <p:nvSpPr>
          <p:cNvPr id="18" name="/ introduction section"/>
          <p:cNvSpPr txBox="1"/>
          <p:nvPr/>
        </p:nvSpPr>
        <p:spPr>
          <a:xfrm>
            <a:off x="1788493" y="390865"/>
            <a:ext cx="6377240" cy="4337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r"/>
          </a:lstStyle>
          <a:p>
            <a:pPr algn="l"/>
            <a:r>
              <a:rPr lang="en-US" sz="1800" dirty="0">
                <a:latin typeface="Arial" panose="020B0604020202020204" pitchFamily="34" charset="0"/>
                <a:ea typeface="方正兰亭黑_GBK" panose="02000000000000000000" pitchFamily="2" charset="-122"/>
                <a:cs typeface="Arial" panose="020B0604020202020204" pitchFamily="34" charset="0"/>
              </a:rPr>
              <a:t>Global Legal ，Commercial &amp; Wealth Services</a:t>
            </a:r>
          </a:p>
        </p:txBody>
      </p:sp>
      <p:sp>
        <p:nvSpPr>
          <p:cNvPr id="19" name="SLIDE"/>
          <p:cNvSpPr txBox="1"/>
          <p:nvPr/>
        </p:nvSpPr>
        <p:spPr>
          <a:xfrm>
            <a:off x="12022906" y="185681"/>
            <a:ext cx="464872" cy="205184"/>
          </a:xfrm>
          <a:prstGeom prst="rect">
            <a:avLst/>
          </a:prstGeom>
          <a:ln w="12700">
            <a:miter lim="400000"/>
          </a:ln>
          <a:extLst>
            <a:ext uri="{C572A759-6A51-4108-AA02-DFA0A04FC94B}">
              <ma14:wrappingTextBoxFlag xmlns:ma14="http://schemas.microsoft.com/office/mac/drawingml/2011/main" xmlns="" val="1"/>
            </a:ext>
          </a:extLst>
        </p:spPr>
        <p:txBody>
          <a:bodyPr wrap="none" lIns="25400" tIns="25400" rIns="25400" bIns="25400" anchor="ctr">
            <a:spAutoFit/>
          </a:bodyPr>
          <a:lstStyle>
            <a:lvl1pPr algn="ctr">
              <a:lnSpc>
                <a:spcPct val="100000"/>
              </a:lnSpc>
              <a:defRPr sz="2000" b="1" i="0" cap="all" spc="100">
                <a:solidFill>
                  <a:srgbClr val="FFFFFF"/>
                </a:solidFill>
              </a:defRPr>
            </a:lvl1pPr>
          </a:lstStyle>
          <a:p>
            <a:r>
              <a:rPr lang="en-US" sz="1000" dirty="0">
                <a:latin typeface="Arial" panose="020B0604020202020204" pitchFamily="34" charset="0"/>
                <a:cs typeface="Arial" panose="020B0604020202020204" pitchFamily="34" charset="0"/>
              </a:rPr>
              <a:t>page</a:t>
            </a:r>
            <a:endParaRPr sz="1000" dirty="0">
              <a:latin typeface="Arial" panose="020B0604020202020204" pitchFamily="34" charset="0"/>
              <a:cs typeface="Arial" panose="020B0604020202020204" pitchFamily="34" charset="0"/>
            </a:endParaRPr>
          </a:p>
        </p:txBody>
      </p:sp>
      <p:sp>
        <p:nvSpPr>
          <p:cNvPr id="20" name="幻灯片编号"/>
          <p:cNvSpPr txBox="1">
            <a:spLocks/>
          </p:cNvSpPr>
          <p:nvPr/>
        </p:nvSpPr>
        <p:spPr>
          <a:xfrm>
            <a:off x="12073013" y="468036"/>
            <a:ext cx="269045" cy="279401"/>
          </a:xfrm>
          <a:prstGeom prst="rect">
            <a:avLst/>
          </a:prstGeom>
          <a:extLst>
            <a:ext uri="{C572A759-6A51-4108-AA02-DFA0A04FC94B}">
              <ma14:wrappingTextBoxFlag xmlns:ma14="http://schemas.microsoft.com/office/mac/drawingml/2011/main" xmlns="" val="1"/>
            </a:ext>
          </a:extLst>
        </p:spPr>
        <p:txBody>
          <a:bodyPr vert="horz" lIns="91440" tIns="45720" rIns="91440" bIns="45720" rtlCol="0" anchor="ctr"/>
          <a:lstStyle>
            <a:defPPr>
              <a:defRPr lang="zh-CN"/>
            </a:defPPr>
            <a:lvl1pPr marL="0" algn="r" defTabSz="1828800" rtl="0" eaLnBrk="1" latinLnBrk="0" hangingPunct="1">
              <a:defRPr sz="2400" kern="1200">
                <a:solidFill>
                  <a:schemeClr val="tx1">
                    <a:tint val="75000"/>
                  </a:schemeClr>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a:lstStyle>
          <a:p>
            <a:r>
              <a:rPr lang="en-US" altLang="zh-CN" sz="3200" dirty="0">
                <a:solidFill>
                  <a:schemeClr val="bg1"/>
                </a:solidFill>
                <a:latin typeface="Arial" panose="020B0604020202020204" pitchFamily="34" charset="0"/>
                <a:cs typeface="Arial" panose="020B0604020202020204" pitchFamily="34" charset="0"/>
              </a:rPr>
              <a:t>3</a:t>
            </a:r>
            <a:endParaRPr lang="zh-CN" altLang="en-US" sz="3200" dirty="0">
              <a:solidFill>
                <a:schemeClr val="bg1"/>
              </a:solidFill>
              <a:latin typeface="Arial" panose="020B0604020202020204" pitchFamily="34" charset="0"/>
              <a:cs typeface="Arial" panose="020B0604020202020204" pitchFamily="34" charset="0"/>
            </a:endParaRPr>
          </a:p>
        </p:txBody>
      </p:sp>
      <p:pic>
        <p:nvPicPr>
          <p:cNvPr id="21" name="图片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92615" y="204731"/>
            <a:ext cx="1414265" cy="573564"/>
          </a:xfrm>
          <a:prstGeom prst="rect">
            <a:avLst/>
          </a:prstGeom>
        </p:spPr>
      </p:pic>
      <p:pic>
        <p:nvPicPr>
          <p:cNvPr id="3" name="图片 2">
            <a:extLst>
              <a:ext uri="{FF2B5EF4-FFF2-40B4-BE49-F238E27FC236}">
                <a16:creationId xmlns:a16="http://schemas.microsoft.com/office/drawing/2014/main" id="{74FEAEFF-4A9F-4212-8F16-24DCB1F88A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52059" y="2115737"/>
            <a:ext cx="9457414" cy="3225542"/>
          </a:xfrm>
          <a:prstGeom prst="rect">
            <a:avLst/>
          </a:prstGeom>
        </p:spPr>
      </p:pic>
    </p:spTree>
    <p:extLst>
      <p:ext uri="{BB962C8B-B14F-4D97-AF65-F5344CB8AC3E}">
        <p14:creationId xmlns:p14="http://schemas.microsoft.com/office/powerpoint/2010/main" val="3390700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p:cNvSpPr/>
          <p:nvPr/>
        </p:nvSpPr>
        <p:spPr>
          <a:xfrm>
            <a:off x="-2" y="-2"/>
            <a:ext cx="24384000" cy="1041481"/>
          </a:xfrm>
          <a:prstGeom prst="rect">
            <a:avLst/>
          </a:prstGeom>
          <a:solidFill>
            <a:schemeClr val="bg1">
              <a:lumMod val="85000"/>
            </a:schemeClr>
          </a:solidFill>
          <a:ln w="12700">
            <a:miter lim="400000"/>
          </a:ln>
        </p:spPr>
        <p:txBody>
          <a:bodyPr lIns="38100" tIns="38100" rIns="38100" bIns="38100" anchor="ctr"/>
          <a:lstStyle/>
          <a:p>
            <a:pPr>
              <a:lnSpc>
                <a:spcPct val="100000"/>
              </a:lnSpc>
              <a:defRPr sz="3000" b="1" i="0" spc="-90">
                <a:solidFill>
                  <a:srgbClr val="FFFFFF"/>
                </a:solidFill>
              </a:defRPr>
            </a:pPr>
            <a:endParaRPr sz="3000"/>
          </a:p>
        </p:txBody>
      </p:sp>
      <p:sp>
        <p:nvSpPr>
          <p:cNvPr id="22" name="三角形"/>
          <p:cNvSpPr/>
          <p:nvPr/>
        </p:nvSpPr>
        <p:spPr>
          <a:xfrm rot="2700000" flipH="1">
            <a:off x="11173126" y="-1068229"/>
            <a:ext cx="2136457" cy="213645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0" y="0"/>
                </a:lnTo>
                <a:close/>
              </a:path>
            </a:pathLst>
          </a:custGeom>
          <a:solidFill>
            <a:srgbClr val="B39B77"/>
          </a:solidFill>
          <a:ln w="12700">
            <a:miter lim="400000"/>
          </a:ln>
          <a:effectLst>
            <a:outerShdw blurRad="50800" dist="38100" dir="2700000" algn="tl" rotWithShape="0">
              <a:prstClr val="black">
                <a:alpha val="40000"/>
              </a:prstClr>
            </a:outerShdw>
          </a:effectLst>
        </p:spPr>
        <p:txBody>
          <a:bodyPr lIns="38100" tIns="38100" rIns="38100" bIns="38100" anchor="ctr"/>
          <a:lstStyle/>
          <a:p>
            <a:pPr>
              <a:lnSpc>
                <a:spcPct val="100000"/>
              </a:lnSpc>
              <a:defRPr sz="3000" b="1" i="0" spc="-90">
                <a:solidFill>
                  <a:srgbClr val="FFFFFF"/>
                </a:solidFill>
              </a:defRPr>
            </a:pPr>
            <a:endParaRPr sz="3000"/>
          </a:p>
        </p:txBody>
      </p:sp>
      <p:grpSp>
        <p:nvGrpSpPr>
          <p:cNvPr id="4" name="Group 22"/>
          <p:cNvGrpSpPr/>
          <p:nvPr/>
        </p:nvGrpSpPr>
        <p:grpSpPr>
          <a:xfrm>
            <a:off x="1740063" y="6399398"/>
            <a:ext cx="10451936" cy="6093136"/>
            <a:chOff x="5628414" y="3732010"/>
            <a:chExt cx="2926800" cy="2743200"/>
          </a:xfrm>
        </p:grpSpPr>
        <p:sp>
          <p:nvSpPr>
            <p:cNvPr id="5" name="Rectangle 17"/>
            <p:cNvSpPr/>
            <p:nvPr/>
          </p:nvSpPr>
          <p:spPr>
            <a:xfrm>
              <a:off x="5628414" y="3732010"/>
              <a:ext cx="2926800" cy="2743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91440" rIns="182880" bIns="91440" numCol="1" spcCol="0" rtlCol="0" fromWordArt="0" anchor="t" anchorCtr="0" forceAA="0" compatLnSpc="1">
              <a:prstTxWarp prst="textNoShape">
                <a:avLst/>
              </a:prstTxWarp>
              <a:noAutofit/>
            </a:bodyPr>
            <a:lstStyle/>
            <a:p>
              <a:endParaRPr lang="en-US" sz="7200" dirty="0">
                <a:solidFill>
                  <a:schemeClr val="tx1">
                    <a:alpha val="70000"/>
                  </a:schemeClr>
                </a:solidFill>
                <a:latin typeface="Arial" panose="020B0604020202020204" pitchFamily="34" charset="0"/>
                <a:cs typeface="Arial" panose="020B0604020202020204" pitchFamily="34" charset="0"/>
              </a:endParaRPr>
            </a:p>
          </p:txBody>
        </p:sp>
        <p:sp>
          <p:nvSpPr>
            <p:cNvPr id="6" name="TextBox 20"/>
            <p:cNvSpPr txBox="1"/>
            <p:nvPr/>
          </p:nvSpPr>
          <p:spPr>
            <a:xfrm>
              <a:off x="5863009" y="4418995"/>
              <a:ext cx="2457609" cy="1870622"/>
            </a:xfrm>
            <a:prstGeom prst="rect">
              <a:avLst/>
            </a:prstGeom>
            <a:noFill/>
          </p:spPr>
          <p:txBody>
            <a:bodyPr wrap="square" lIns="0" rIns="0" rtlCol="0">
              <a:spAutoFit/>
            </a:bodyPr>
            <a:lstStyle/>
            <a:p>
              <a:pPr algn="just"/>
              <a:r>
                <a:rPr lang="zh-CN" altLang="en-US" sz="2400" dirty="0">
                  <a:solidFill>
                    <a:schemeClr val="tx1">
                      <a:alpha val="70000"/>
                    </a:schemeClr>
                  </a:solidFill>
                  <a:latin typeface="Arial" panose="020B0604020202020204" pitchFamily="34" charset="0"/>
                  <a:cs typeface="Arial" panose="020B0604020202020204" pitchFamily="34" charset="0"/>
                </a:rPr>
                <a:t>       萨摩亚独立国（英语：</a:t>
              </a:r>
              <a:r>
                <a:rPr lang="en-US" altLang="zh-CN" sz="2400" dirty="0">
                  <a:solidFill>
                    <a:schemeClr val="tx1">
                      <a:alpha val="70000"/>
                    </a:schemeClr>
                  </a:solidFill>
                  <a:latin typeface="Arial" panose="020B0604020202020204" pitchFamily="34" charset="0"/>
                  <a:cs typeface="Arial" panose="020B0604020202020204" pitchFamily="34" charset="0"/>
                </a:rPr>
                <a:t>The Independent State of Samoa</a:t>
              </a:r>
              <a:r>
                <a:rPr lang="zh-CN" altLang="en-US" sz="2400" dirty="0">
                  <a:solidFill>
                    <a:schemeClr val="tx1">
                      <a:alpha val="70000"/>
                    </a:schemeClr>
                  </a:solidFill>
                  <a:latin typeface="Arial" panose="020B0604020202020204" pitchFamily="34" charset="0"/>
                  <a:cs typeface="Arial" panose="020B0604020202020204" pitchFamily="34" charset="0"/>
                </a:rPr>
                <a:t>），简称萨摩亚，原名西萨摩亚， </a:t>
              </a:r>
              <a:r>
                <a:rPr lang="en-US" altLang="zh-CN" sz="2400" dirty="0">
                  <a:solidFill>
                    <a:schemeClr val="tx1">
                      <a:alpha val="70000"/>
                    </a:schemeClr>
                  </a:solidFill>
                  <a:latin typeface="Arial" panose="020B0604020202020204" pitchFamily="34" charset="0"/>
                  <a:cs typeface="Arial" panose="020B0604020202020204" pitchFamily="34" charset="0"/>
                </a:rPr>
                <a:t>[1]  </a:t>
              </a:r>
              <a:r>
                <a:rPr lang="zh-CN" altLang="en-US" sz="2400" dirty="0">
                  <a:solidFill>
                    <a:schemeClr val="tx1">
                      <a:alpha val="70000"/>
                    </a:schemeClr>
                  </a:solidFill>
                  <a:latin typeface="Arial" panose="020B0604020202020204" pitchFamily="34" charset="0"/>
                  <a:cs typeface="Arial" panose="020B0604020202020204" pitchFamily="34" charset="0"/>
                </a:rPr>
                <a:t>位于太平洋南部，萨摩亚群岛西部，由乌波卢（</a:t>
              </a:r>
              <a:r>
                <a:rPr lang="en-US" altLang="zh-CN" sz="2400" dirty="0">
                  <a:solidFill>
                    <a:schemeClr val="tx1">
                      <a:alpha val="70000"/>
                    </a:schemeClr>
                  </a:solidFill>
                  <a:latin typeface="Arial" panose="020B0604020202020204" pitchFamily="34" charset="0"/>
                  <a:cs typeface="Arial" panose="020B0604020202020204" pitchFamily="34" charset="0"/>
                </a:rPr>
                <a:t>Upolu</a:t>
              </a:r>
              <a:r>
                <a:rPr lang="zh-CN" altLang="en-US" sz="2400" dirty="0">
                  <a:solidFill>
                    <a:schemeClr val="tx1">
                      <a:alpha val="70000"/>
                    </a:schemeClr>
                  </a:solidFill>
                  <a:latin typeface="Arial" panose="020B0604020202020204" pitchFamily="34" charset="0"/>
                  <a:cs typeface="Arial" panose="020B0604020202020204" pitchFamily="34" charset="0"/>
                </a:rPr>
                <a:t>）、萨瓦伊（</a:t>
              </a:r>
              <a:r>
                <a:rPr lang="en-US" altLang="zh-CN" sz="2400" dirty="0">
                  <a:solidFill>
                    <a:schemeClr val="tx1">
                      <a:alpha val="70000"/>
                    </a:schemeClr>
                  </a:solidFill>
                  <a:latin typeface="Arial" panose="020B0604020202020204" pitchFamily="34" charset="0"/>
                  <a:cs typeface="Arial" panose="020B0604020202020204" pitchFamily="34" charset="0"/>
                </a:rPr>
                <a:t>Savaii</a:t>
              </a:r>
              <a:r>
                <a:rPr lang="zh-CN" altLang="en-US" sz="2400" dirty="0">
                  <a:solidFill>
                    <a:schemeClr val="tx1">
                      <a:alpha val="70000"/>
                    </a:schemeClr>
                  </a:solidFill>
                  <a:latin typeface="Arial" panose="020B0604020202020204" pitchFamily="34" charset="0"/>
                  <a:cs typeface="Arial" panose="020B0604020202020204" pitchFamily="34" charset="0"/>
                </a:rPr>
                <a:t>）两个主岛和附近的八个小岛组成。</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algn="just"/>
              <a:endParaRPr lang="en-US" altLang="zh-CN" sz="2400" dirty="0">
                <a:solidFill>
                  <a:schemeClr val="tx1">
                    <a:alpha val="70000"/>
                  </a:schemeClr>
                </a:solidFill>
                <a:latin typeface="Arial" panose="020B0604020202020204" pitchFamily="34" charset="0"/>
                <a:cs typeface="Arial" panose="020B0604020202020204" pitchFamily="34" charset="0"/>
              </a:endParaRPr>
            </a:p>
            <a:p>
              <a:pPr algn="just"/>
              <a:r>
                <a:rPr lang="en-US" altLang="zh-CN" sz="2400" dirty="0">
                  <a:solidFill>
                    <a:schemeClr val="tx1">
                      <a:alpha val="70000"/>
                    </a:schemeClr>
                  </a:solidFill>
                  <a:latin typeface="Arial" panose="020B0604020202020204" pitchFamily="34" charset="0"/>
                  <a:cs typeface="Arial" panose="020B0604020202020204" pitchFamily="34" charset="0"/>
                </a:rPr>
                <a:t>       </a:t>
              </a:r>
              <a:r>
                <a:rPr lang="zh-CN" altLang="zh-CN" sz="2400" dirty="0">
                  <a:solidFill>
                    <a:schemeClr val="tx1">
                      <a:alpha val="70000"/>
                    </a:schemeClr>
                  </a:solidFill>
                  <a:latin typeface="Arial" panose="020B0604020202020204" pitchFamily="34" charset="0"/>
                  <a:cs typeface="Arial" panose="020B0604020202020204" pitchFamily="34" charset="0"/>
                </a:rPr>
                <a:t>萨摩亚原为王国。十九世纪被列强瓜分；西部先后成为德国及纽西兰属地，</a:t>
              </a:r>
              <a:r>
                <a:rPr lang="en-US" altLang="zh-CN" sz="2400" dirty="0">
                  <a:solidFill>
                    <a:schemeClr val="tx1">
                      <a:alpha val="70000"/>
                    </a:schemeClr>
                  </a:solidFill>
                  <a:latin typeface="Arial" panose="020B0604020202020204" pitchFamily="34" charset="0"/>
                  <a:cs typeface="Arial" panose="020B0604020202020204" pitchFamily="34" charset="0"/>
                </a:rPr>
                <a:t>1962</a:t>
              </a:r>
              <a:r>
                <a:rPr lang="zh-CN" altLang="zh-CN" sz="2400" dirty="0">
                  <a:solidFill>
                    <a:schemeClr val="tx1">
                      <a:alpha val="70000"/>
                    </a:schemeClr>
                  </a:solidFill>
                  <a:latin typeface="Arial" panose="020B0604020202020204" pitchFamily="34" charset="0"/>
                  <a:cs typeface="Arial" panose="020B0604020202020204" pitchFamily="34" charset="0"/>
                </a:rPr>
                <a:t>年独立，称为「西萨摩亚」；</a:t>
              </a:r>
              <a:r>
                <a:rPr lang="en-US" altLang="zh-CN" sz="2400" dirty="0">
                  <a:solidFill>
                    <a:schemeClr val="tx1">
                      <a:alpha val="70000"/>
                    </a:schemeClr>
                  </a:solidFill>
                  <a:latin typeface="Arial" panose="020B0604020202020204" pitchFamily="34" charset="0"/>
                  <a:cs typeface="Arial" panose="020B0604020202020204" pitchFamily="34" charset="0"/>
                </a:rPr>
                <a:t>1997</a:t>
              </a:r>
              <a:r>
                <a:rPr lang="zh-CN" altLang="zh-CN" sz="2400" dirty="0">
                  <a:solidFill>
                    <a:schemeClr val="tx1">
                      <a:alpha val="70000"/>
                    </a:schemeClr>
                  </a:solidFill>
                  <a:latin typeface="Arial" panose="020B0604020202020204" pitchFamily="34" charset="0"/>
                  <a:cs typeface="Arial" panose="020B0604020202020204" pitchFamily="34" charset="0"/>
                </a:rPr>
                <a:t>年改名「萨摩亚」。 萨摩亚政府在</a:t>
              </a:r>
              <a:r>
                <a:rPr lang="en-US" altLang="zh-CN" sz="2400" dirty="0">
                  <a:solidFill>
                    <a:schemeClr val="tx1">
                      <a:alpha val="70000"/>
                    </a:schemeClr>
                  </a:solidFill>
                  <a:latin typeface="Arial" panose="020B0604020202020204" pitchFamily="34" charset="0"/>
                  <a:cs typeface="Arial" panose="020B0604020202020204" pitchFamily="34" charset="0"/>
                </a:rPr>
                <a:t>80</a:t>
              </a:r>
              <a:r>
                <a:rPr lang="zh-CN" altLang="zh-CN" sz="2400" dirty="0">
                  <a:solidFill>
                    <a:schemeClr val="tx1">
                      <a:alpha val="70000"/>
                    </a:schemeClr>
                  </a:solidFill>
                  <a:latin typeface="Arial" panose="020B0604020202020204" pitchFamily="34" charset="0"/>
                  <a:cs typeface="Arial" panose="020B0604020202020204" pitchFamily="34" charset="0"/>
                </a:rPr>
                <a:t>年代末通过国际商业法及</a:t>
              </a:r>
              <a:r>
                <a:rPr lang="en-US" altLang="zh-CN" sz="2400" dirty="0">
                  <a:solidFill>
                    <a:schemeClr val="tx1">
                      <a:alpha val="70000"/>
                    </a:schemeClr>
                  </a:solidFill>
                  <a:latin typeface="Arial" panose="020B0604020202020204" pitchFamily="34" charset="0"/>
                  <a:cs typeface="Arial" panose="020B0604020202020204" pitchFamily="34" charset="0"/>
                </a:rPr>
                <a:t>1987</a:t>
              </a:r>
              <a:r>
                <a:rPr lang="zh-CN" altLang="zh-CN" sz="2400" dirty="0">
                  <a:solidFill>
                    <a:schemeClr val="tx1">
                      <a:alpha val="70000"/>
                    </a:schemeClr>
                  </a:solidFill>
                  <a:latin typeface="Arial" panose="020B0604020202020204" pitchFamily="34" charset="0"/>
                  <a:cs typeface="Arial" panose="020B0604020202020204" pitchFamily="34" charset="0"/>
                </a:rPr>
                <a:t>和</a:t>
              </a:r>
              <a:r>
                <a:rPr lang="en-US" altLang="zh-CN" sz="2400" dirty="0">
                  <a:solidFill>
                    <a:schemeClr val="tx1">
                      <a:alpha val="70000"/>
                    </a:schemeClr>
                  </a:solidFill>
                  <a:latin typeface="Arial" panose="020B0604020202020204" pitchFamily="34" charset="0"/>
                  <a:cs typeface="Arial" panose="020B0604020202020204" pitchFamily="34" charset="0"/>
                </a:rPr>
                <a:t>1988</a:t>
              </a:r>
              <a:r>
                <a:rPr lang="zh-CN" altLang="zh-CN" sz="2400" dirty="0">
                  <a:solidFill>
                    <a:schemeClr val="tx1">
                      <a:alpha val="70000"/>
                    </a:schemeClr>
                  </a:solidFill>
                  <a:latin typeface="Arial" panose="020B0604020202020204" pitchFamily="34" charset="0"/>
                  <a:cs typeface="Arial" panose="020B0604020202020204" pitchFamily="34" charset="0"/>
                </a:rPr>
                <a:t>相关的法例，允许境外公司注册。在一九八七年及次年颁布国际公司法与相关法例。后來为了迎合亚洲市场之需要，修改国际公司法，仿效英属维尔京群岛。现时并没有任何外汇控制法规</a:t>
              </a:r>
              <a:r>
                <a:rPr lang="zh-CN" altLang="en-US" sz="2400" dirty="0">
                  <a:solidFill>
                    <a:schemeClr val="tx1">
                      <a:alpha val="70000"/>
                    </a:schemeClr>
                  </a:solidFill>
                  <a:latin typeface="Arial" panose="020B0604020202020204" pitchFamily="34" charset="0"/>
                  <a:cs typeface="Arial" panose="020B0604020202020204" pitchFamily="34" charset="0"/>
                </a:rPr>
                <a:t>。</a:t>
              </a:r>
              <a:endParaRPr lang="en-US" sz="2400" dirty="0">
                <a:solidFill>
                  <a:schemeClr val="tx1">
                    <a:alpha val="70000"/>
                  </a:schemeClr>
                </a:solidFill>
                <a:latin typeface="Arial" panose="020B0604020202020204" pitchFamily="34" charset="0"/>
                <a:cs typeface="Arial" panose="020B0604020202020204" pitchFamily="34" charset="0"/>
              </a:endParaRPr>
            </a:p>
          </p:txBody>
        </p:sp>
        <p:sp>
          <p:nvSpPr>
            <p:cNvPr id="7" name="TextBox 21"/>
            <p:cNvSpPr txBox="1"/>
            <p:nvPr/>
          </p:nvSpPr>
          <p:spPr>
            <a:xfrm>
              <a:off x="5899219" y="3885186"/>
              <a:ext cx="326651" cy="273219"/>
            </a:xfrm>
            <a:prstGeom prst="rect">
              <a:avLst/>
            </a:prstGeom>
            <a:noFill/>
          </p:spPr>
          <p:txBody>
            <a:bodyPr wrap="none" lIns="0" rIns="0" rtlCol="0">
              <a:spAutoFit/>
            </a:bodyPr>
            <a:lstStyle/>
            <a:p>
              <a:r>
                <a:rPr lang="zh-CN" altLang="en-US" sz="4000" b="1" dirty="0">
                  <a:solidFill>
                    <a:srgbClr val="B39B77">
                      <a:alpha val="60000"/>
                    </a:srgbClr>
                  </a:solidFill>
                  <a:latin typeface="Arial" panose="020B0604020202020204" pitchFamily="34" charset="0"/>
                  <a:cs typeface="Arial" panose="020B0604020202020204" pitchFamily="34" charset="0"/>
                </a:rPr>
                <a:t>简介</a:t>
              </a:r>
              <a:endParaRPr lang="en-US" sz="4000" b="1" dirty="0">
                <a:solidFill>
                  <a:srgbClr val="B39B77">
                    <a:alpha val="60000"/>
                  </a:srgbClr>
                </a:solidFill>
                <a:latin typeface="Arial" panose="020B0604020202020204" pitchFamily="34" charset="0"/>
                <a:cs typeface="Arial" panose="020B0604020202020204" pitchFamily="34" charset="0"/>
              </a:endParaRPr>
            </a:p>
          </p:txBody>
        </p:sp>
      </p:grpSp>
      <p:grpSp>
        <p:nvGrpSpPr>
          <p:cNvPr id="8" name="Group 23"/>
          <p:cNvGrpSpPr/>
          <p:nvPr/>
        </p:nvGrpSpPr>
        <p:grpSpPr>
          <a:xfrm>
            <a:off x="12535201" y="6415538"/>
            <a:ext cx="10674272" cy="6060851"/>
            <a:chOff x="5563532" y="3760345"/>
            <a:chExt cx="2926800" cy="2743200"/>
          </a:xfrm>
        </p:grpSpPr>
        <p:sp>
          <p:nvSpPr>
            <p:cNvPr id="9" name="Rectangle 24"/>
            <p:cNvSpPr/>
            <p:nvPr/>
          </p:nvSpPr>
          <p:spPr>
            <a:xfrm>
              <a:off x="5563532" y="3760345"/>
              <a:ext cx="2926800" cy="2743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91440" rIns="182880" bIns="91440" numCol="1" spcCol="0" rtlCol="0" fromWordArt="0" anchor="t" anchorCtr="0" forceAA="0" compatLnSpc="1">
              <a:prstTxWarp prst="textNoShape">
                <a:avLst/>
              </a:prstTxWarp>
              <a:noAutofit/>
            </a:bodyPr>
            <a:lstStyle/>
            <a:p>
              <a:endParaRPr lang="en-US" sz="7200" dirty="0">
                <a:solidFill>
                  <a:schemeClr val="tx1">
                    <a:alpha val="70000"/>
                  </a:schemeClr>
                </a:solidFill>
                <a:latin typeface="Arial" panose="020B0604020202020204" pitchFamily="34" charset="0"/>
                <a:cs typeface="Arial" panose="020B0604020202020204" pitchFamily="34" charset="0"/>
              </a:endParaRPr>
            </a:p>
          </p:txBody>
        </p:sp>
        <p:sp>
          <p:nvSpPr>
            <p:cNvPr id="10" name="TextBox 26"/>
            <p:cNvSpPr txBox="1"/>
            <p:nvPr/>
          </p:nvSpPr>
          <p:spPr>
            <a:xfrm>
              <a:off x="5821147" y="4431649"/>
              <a:ext cx="2430093" cy="2027811"/>
            </a:xfrm>
            <a:prstGeom prst="rect">
              <a:avLst/>
            </a:prstGeom>
            <a:noFill/>
          </p:spPr>
          <p:txBody>
            <a:bodyPr wrap="square" lIns="0" rIns="0" rtlCol="0">
              <a:spAutoFit/>
            </a:bodyPr>
            <a:lstStyle/>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离岸公司业务和金融交易免税；</a:t>
              </a: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无外汇管制；</a:t>
              </a: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完善之基本建设服务；</a:t>
              </a: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在萨摩亚以外进行的商业活动和交易完全免税；</a:t>
              </a: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合理的注册收费和管理收费；</a:t>
              </a: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公司可以在任何国家选择任何形式的货币进行任何合法商业活动和交易；</a:t>
              </a: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一个人即可注册一家公司，董事、股东无国籍限制，自然人和法人均可；</a:t>
              </a: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公司账簿可以保存于萨摩亚或世界其他任何地方。</a:t>
              </a:r>
            </a:p>
          </p:txBody>
        </p:sp>
        <p:sp>
          <p:nvSpPr>
            <p:cNvPr id="11" name="TextBox 27"/>
            <p:cNvSpPr txBox="1"/>
            <p:nvPr/>
          </p:nvSpPr>
          <p:spPr>
            <a:xfrm>
              <a:off x="5821147" y="3885186"/>
              <a:ext cx="318486" cy="273219"/>
            </a:xfrm>
            <a:prstGeom prst="rect">
              <a:avLst/>
            </a:prstGeom>
            <a:noFill/>
          </p:spPr>
          <p:txBody>
            <a:bodyPr wrap="none" lIns="0" rIns="0" rtlCol="0">
              <a:spAutoFit/>
            </a:bodyPr>
            <a:lstStyle/>
            <a:p>
              <a:r>
                <a:rPr lang="zh-CN" altLang="en-US" sz="4000" b="1" dirty="0">
                  <a:solidFill>
                    <a:srgbClr val="B39B77">
                      <a:alpha val="60000"/>
                    </a:srgbClr>
                  </a:solidFill>
                  <a:latin typeface="Arial" panose="020B0604020202020204" pitchFamily="34" charset="0"/>
                  <a:cs typeface="Arial" panose="020B0604020202020204" pitchFamily="34" charset="0"/>
                </a:rPr>
                <a:t>优势</a:t>
              </a:r>
              <a:endParaRPr lang="en-US" sz="4000" b="1" dirty="0">
                <a:solidFill>
                  <a:srgbClr val="B39B77">
                    <a:alpha val="60000"/>
                  </a:srgbClr>
                </a:solidFill>
                <a:latin typeface="Arial" panose="020B0604020202020204" pitchFamily="34" charset="0"/>
                <a:cs typeface="Arial" panose="020B0604020202020204" pitchFamily="34" charset="0"/>
              </a:endParaRPr>
            </a:p>
          </p:txBody>
        </p:sp>
      </p:grpSp>
      <p:sp>
        <p:nvSpPr>
          <p:cNvPr id="14" name="TextBox 2"/>
          <p:cNvSpPr txBox="1"/>
          <p:nvPr/>
        </p:nvSpPr>
        <p:spPr>
          <a:xfrm>
            <a:off x="1551795" y="3715505"/>
            <a:ext cx="4698722" cy="1175706"/>
          </a:xfrm>
          <a:prstGeom prst="rect">
            <a:avLst/>
          </a:prstGeom>
          <a:noFill/>
        </p:spPr>
        <p:txBody>
          <a:bodyPr wrap="none" rtlCol="0">
            <a:spAutoFit/>
          </a:bodyPr>
          <a:lstStyle/>
          <a:p>
            <a:pPr>
              <a:lnSpc>
                <a:spcPct val="80000"/>
              </a:lnSpc>
            </a:pPr>
            <a:r>
              <a:rPr lang="zh-CN" altLang="en-US" sz="8800" b="1" dirty="0">
                <a:solidFill>
                  <a:srgbClr val="B39B77"/>
                </a:solidFill>
                <a:latin typeface="Arial" panose="020B0604020202020204" pitchFamily="34" charset="0"/>
                <a:ea typeface="Bebas Neue" charset="0"/>
                <a:cs typeface="Arial" panose="020B0604020202020204" pitchFamily="34" charset="0"/>
              </a:rPr>
              <a:t>离岸属地</a:t>
            </a:r>
            <a:endParaRPr lang="en-US" sz="8800" b="1" dirty="0">
              <a:solidFill>
                <a:srgbClr val="B39B77"/>
              </a:solidFill>
              <a:latin typeface="Arial" panose="020B0604020202020204" pitchFamily="34" charset="0"/>
              <a:ea typeface="Bebas Neue" charset="0"/>
              <a:cs typeface="Arial" panose="020B0604020202020204" pitchFamily="34" charset="0"/>
            </a:endParaRPr>
          </a:p>
        </p:txBody>
      </p:sp>
      <p:sp>
        <p:nvSpPr>
          <p:cNvPr id="15" name="TextBox 2"/>
          <p:cNvSpPr txBox="1"/>
          <p:nvPr/>
        </p:nvSpPr>
        <p:spPr>
          <a:xfrm>
            <a:off x="1626618" y="5280023"/>
            <a:ext cx="1723549" cy="584775"/>
          </a:xfrm>
          <a:prstGeom prst="rect">
            <a:avLst/>
          </a:prstGeom>
          <a:noFill/>
        </p:spPr>
        <p:txBody>
          <a:bodyPr wrap="none" rtlCol="0">
            <a:spAutoFit/>
          </a:bodyPr>
          <a:lstStyle/>
          <a:p>
            <a:pPr>
              <a:lnSpc>
                <a:spcPct val="80000"/>
              </a:lnSpc>
            </a:pPr>
            <a:r>
              <a:rPr lang="zh-CN" altLang="en-US" sz="4000" dirty="0">
                <a:solidFill>
                  <a:srgbClr val="B39B77"/>
                </a:solidFill>
                <a:latin typeface="思源黑体 CN Medium" panose="020B0600000000000000" pitchFamily="34" charset="-122"/>
                <a:ea typeface="思源黑体 CN Medium" panose="020B0600000000000000" pitchFamily="34" charset="-122"/>
                <a:cs typeface="Arial" panose="020B0604020202020204" pitchFamily="34" charset="0"/>
              </a:rPr>
              <a:t>萨摩亚</a:t>
            </a:r>
            <a:endParaRPr lang="en-US" sz="4000" dirty="0">
              <a:solidFill>
                <a:srgbClr val="B39B77"/>
              </a:solidFill>
              <a:latin typeface="思源黑体 CN Medium" panose="020B0600000000000000" pitchFamily="34" charset="-122"/>
              <a:ea typeface="思源黑体 CN Medium" panose="020B0600000000000000" pitchFamily="34" charset="-122"/>
              <a:cs typeface="Arial" panose="020B0604020202020204" pitchFamily="34" charset="0"/>
            </a:endParaRPr>
          </a:p>
        </p:txBody>
      </p:sp>
      <p:sp>
        <p:nvSpPr>
          <p:cNvPr id="16" name="矩形 15"/>
          <p:cNvSpPr/>
          <p:nvPr/>
        </p:nvSpPr>
        <p:spPr>
          <a:xfrm>
            <a:off x="1849626" y="12346745"/>
            <a:ext cx="849360" cy="9143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a:solidFill>
                <a:srgbClr val="B39B77"/>
              </a:solidFill>
            </a:endParaRPr>
          </a:p>
        </p:txBody>
      </p:sp>
      <p:sp>
        <p:nvSpPr>
          <p:cNvPr id="18" name="/ introduction section"/>
          <p:cNvSpPr txBox="1"/>
          <p:nvPr/>
        </p:nvSpPr>
        <p:spPr>
          <a:xfrm>
            <a:off x="1788493" y="390865"/>
            <a:ext cx="6377240" cy="4337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r"/>
          </a:lstStyle>
          <a:p>
            <a:pPr algn="l"/>
            <a:r>
              <a:rPr lang="en-US" sz="1800" dirty="0">
                <a:latin typeface="Arial" panose="020B0604020202020204" pitchFamily="34" charset="0"/>
                <a:ea typeface="方正兰亭黑_GBK" panose="02000000000000000000" pitchFamily="2" charset="-122"/>
                <a:cs typeface="Arial" panose="020B0604020202020204" pitchFamily="34" charset="0"/>
              </a:rPr>
              <a:t>Global Legal ，Commercial &amp; Wealth Services</a:t>
            </a:r>
          </a:p>
        </p:txBody>
      </p:sp>
      <p:sp>
        <p:nvSpPr>
          <p:cNvPr id="19" name="SLIDE"/>
          <p:cNvSpPr txBox="1"/>
          <p:nvPr/>
        </p:nvSpPr>
        <p:spPr>
          <a:xfrm>
            <a:off x="12022906" y="185681"/>
            <a:ext cx="464872" cy="205184"/>
          </a:xfrm>
          <a:prstGeom prst="rect">
            <a:avLst/>
          </a:prstGeom>
          <a:ln w="12700">
            <a:miter lim="400000"/>
          </a:ln>
          <a:extLst>
            <a:ext uri="{C572A759-6A51-4108-AA02-DFA0A04FC94B}">
              <ma14:wrappingTextBoxFlag xmlns:ma14="http://schemas.microsoft.com/office/mac/drawingml/2011/main" xmlns="" val="1"/>
            </a:ext>
          </a:extLst>
        </p:spPr>
        <p:txBody>
          <a:bodyPr wrap="none" lIns="25400" tIns="25400" rIns="25400" bIns="25400" anchor="ctr">
            <a:spAutoFit/>
          </a:bodyPr>
          <a:lstStyle>
            <a:lvl1pPr algn="ctr">
              <a:lnSpc>
                <a:spcPct val="100000"/>
              </a:lnSpc>
              <a:defRPr sz="2000" b="1" i="0" cap="all" spc="100">
                <a:solidFill>
                  <a:srgbClr val="FFFFFF"/>
                </a:solidFill>
              </a:defRPr>
            </a:lvl1pPr>
          </a:lstStyle>
          <a:p>
            <a:r>
              <a:rPr lang="en-US" sz="1000" dirty="0">
                <a:latin typeface="Arial" panose="020B0604020202020204" pitchFamily="34" charset="0"/>
                <a:cs typeface="Arial" panose="020B0604020202020204" pitchFamily="34" charset="0"/>
              </a:rPr>
              <a:t>page</a:t>
            </a:r>
            <a:endParaRPr sz="1000" dirty="0">
              <a:latin typeface="Arial" panose="020B0604020202020204" pitchFamily="34" charset="0"/>
              <a:cs typeface="Arial" panose="020B0604020202020204" pitchFamily="34" charset="0"/>
            </a:endParaRPr>
          </a:p>
        </p:txBody>
      </p:sp>
      <p:sp>
        <p:nvSpPr>
          <p:cNvPr id="20" name="幻灯片编号"/>
          <p:cNvSpPr txBox="1">
            <a:spLocks/>
          </p:cNvSpPr>
          <p:nvPr/>
        </p:nvSpPr>
        <p:spPr>
          <a:xfrm>
            <a:off x="12073013" y="468036"/>
            <a:ext cx="269045" cy="279401"/>
          </a:xfrm>
          <a:prstGeom prst="rect">
            <a:avLst/>
          </a:prstGeom>
          <a:extLst>
            <a:ext uri="{C572A759-6A51-4108-AA02-DFA0A04FC94B}">
              <ma14:wrappingTextBoxFlag xmlns:ma14="http://schemas.microsoft.com/office/mac/drawingml/2011/main" xmlns="" val="1"/>
            </a:ext>
          </a:extLst>
        </p:spPr>
        <p:txBody>
          <a:bodyPr vert="horz" lIns="91440" tIns="45720" rIns="91440" bIns="45720" rtlCol="0" anchor="ctr"/>
          <a:lstStyle>
            <a:defPPr>
              <a:defRPr lang="zh-CN"/>
            </a:defPPr>
            <a:lvl1pPr marL="0" algn="r" defTabSz="1828800" rtl="0" eaLnBrk="1" latinLnBrk="0" hangingPunct="1">
              <a:defRPr sz="2400" kern="1200">
                <a:solidFill>
                  <a:schemeClr val="tx1">
                    <a:tint val="75000"/>
                  </a:schemeClr>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a:lstStyle>
          <a:p>
            <a:r>
              <a:rPr lang="en-US" altLang="zh-CN" sz="3200" dirty="0">
                <a:solidFill>
                  <a:schemeClr val="bg1"/>
                </a:solidFill>
                <a:latin typeface="Arial" panose="020B0604020202020204" pitchFamily="34" charset="0"/>
                <a:cs typeface="Arial" panose="020B0604020202020204" pitchFamily="34" charset="0"/>
              </a:rPr>
              <a:t>4</a:t>
            </a:r>
            <a:endParaRPr lang="zh-CN" altLang="en-US" sz="3200" dirty="0">
              <a:solidFill>
                <a:schemeClr val="bg1"/>
              </a:solidFill>
              <a:latin typeface="Arial" panose="020B0604020202020204" pitchFamily="34" charset="0"/>
              <a:cs typeface="Arial" panose="020B0604020202020204" pitchFamily="34" charset="0"/>
            </a:endParaRPr>
          </a:p>
        </p:txBody>
      </p:sp>
      <p:pic>
        <p:nvPicPr>
          <p:cNvPr id="21" name="图片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92615" y="204731"/>
            <a:ext cx="1414265" cy="573564"/>
          </a:xfrm>
          <a:prstGeom prst="rect">
            <a:avLst/>
          </a:prstGeom>
        </p:spPr>
      </p:pic>
      <p:pic>
        <p:nvPicPr>
          <p:cNvPr id="3" name="图片 2">
            <a:extLst>
              <a:ext uri="{FF2B5EF4-FFF2-40B4-BE49-F238E27FC236}">
                <a16:creationId xmlns:a16="http://schemas.microsoft.com/office/drawing/2014/main" id="{4781577A-08F5-4FE7-BC64-601CAA5350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52059" y="2136667"/>
            <a:ext cx="9457414" cy="3183683"/>
          </a:xfrm>
          <a:prstGeom prst="rect">
            <a:avLst/>
          </a:prstGeom>
        </p:spPr>
      </p:pic>
    </p:spTree>
    <p:extLst>
      <p:ext uri="{BB962C8B-B14F-4D97-AF65-F5344CB8AC3E}">
        <p14:creationId xmlns:p14="http://schemas.microsoft.com/office/powerpoint/2010/main" val="1704524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51" name="表格"/>
          <p:cNvGraphicFramePr/>
          <p:nvPr>
            <p:extLst>
              <p:ext uri="{D42A27DB-BD31-4B8C-83A1-F6EECF244321}">
                <p14:modId xmlns:p14="http://schemas.microsoft.com/office/powerpoint/2010/main" val="876777593"/>
              </p:ext>
            </p:extLst>
          </p:nvPr>
        </p:nvGraphicFramePr>
        <p:xfrm>
          <a:off x="981440" y="1947740"/>
          <a:ext cx="22543578" cy="10351666"/>
        </p:xfrm>
        <a:graphic>
          <a:graphicData uri="http://schemas.openxmlformats.org/drawingml/2006/table">
            <a:tbl>
              <a:tblPr firstRow="1" firstCol="1" bandRow="1"/>
              <a:tblGrid>
                <a:gridCol w="1479127">
                  <a:extLst>
                    <a:ext uri="{9D8B030D-6E8A-4147-A177-3AD203B41FA5}">
                      <a16:colId xmlns:a16="http://schemas.microsoft.com/office/drawing/2014/main" val="20000"/>
                    </a:ext>
                  </a:extLst>
                </a:gridCol>
                <a:gridCol w="4954386">
                  <a:extLst>
                    <a:ext uri="{9D8B030D-6E8A-4147-A177-3AD203B41FA5}">
                      <a16:colId xmlns:a16="http://schemas.microsoft.com/office/drawing/2014/main" val="20001"/>
                    </a:ext>
                  </a:extLst>
                </a:gridCol>
                <a:gridCol w="5237018">
                  <a:extLst>
                    <a:ext uri="{9D8B030D-6E8A-4147-A177-3AD203B41FA5}">
                      <a16:colId xmlns:a16="http://schemas.microsoft.com/office/drawing/2014/main" val="20002"/>
                    </a:ext>
                  </a:extLst>
                </a:gridCol>
                <a:gridCol w="5353396">
                  <a:extLst>
                    <a:ext uri="{9D8B030D-6E8A-4147-A177-3AD203B41FA5}">
                      <a16:colId xmlns:a16="http://schemas.microsoft.com/office/drawing/2014/main" val="20003"/>
                    </a:ext>
                  </a:extLst>
                </a:gridCol>
                <a:gridCol w="5519651">
                  <a:extLst>
                    <a:ext uri="{9D8B030D-6E8A-4147-A177-3AD203B41FA5}">
                      <a16:colId xmlns:a16="http://schemas.microsoft.com/office/drawing/2014/main" val="20004"/>
                    </a:ext>
                  </a:extLst>
                </a:gridCol>
              </a:tblGrid>
              <a:tr h="1085746">
                <a:tc>
                  <a:txBody>
                    <a:bodyPr/>
                    <a:lstStyle/>
                    <a:p>
                      <a:pPr defTabSz="914400">
                        <a:defRPr sz="1800">
                          <a:solidFill>
                            <a:srgbClr val="000000"/>
                          </a:solidFill>
                        </a:defRPr>
                      </a:pPr>
                      <a:r>
                        <a:rPr lang="zh-CN" altLang="en-US" sz="1600" dirty="0">
                          <a:solidFill>
                            <a:srgbClr val="FFFFFF"/>
                          </a:solidFill>
                          <a:latin typeface="Arial" panose="020B0604020202020204" pitchFamily="34" charset="0"/>
                          <a:cs typeface="Arial" panose="020B0604020202020204" pitchFamily="34" charset="0"/>
                        </a:rPr>
                        <a:t>注册地</a:t>
                      </a:r>
                      <a:endParaRPr sz="1600" dirty="0">
                        <a:solidFill>
                          <a:srgbClr val="FFFFFF"/>
                        </a:solidFill>
                        <a:latin typeface="Arial" panose="020B0604020202020204" pitchFamily="34" charset="0"/>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4262C"/>
                    </a:solidFill>
                  </a:tcPr>
                </a:tc>
                <a:tc>
                  <a:txBody>
                    <a:bodyPr/>
                    <a:lstStyle/>
                    <a:p>
                      <a:pPr defTabSz="914400">
                        <a:defRPr sz="1800">
                          <a:solidFill>
                            <a:srgbClr val="000000"/>
                          </a:solidFill>
                        </a:defRPr>
                      </a:pPr>
                      <a:r>
                        <a:rPr lang="zh-CN" altLang="en-US" sz="1600" kern="1200" dirty="0">
                          <a:solidFill>
                            <a:srgbClr val="FFFFFF"/>
                          </a:solidFill>
                          <a:latin typeface="Arial" panose="020B0604020202020204" pitchFamily="34" charset="0"/>
                          <a:ea typeface="+mn-ea"/>
                          <a:cs typeface="Arial" panose="020B0604020202020204" pitchFamily="34" charset="0"/>
                        </a:rPr>
                        <a:t>英属维尔京群岛</a:t>
                      </a:r>
                      <a:endParaRPr lang="en-US" altLang="zh-CN" sz="1600" kern="1200" dirty="0">
                        <a:solidFill>
                          <a:srgbClr val="FFFFFF"/>
                        </a:solidFill>
                        <a:latin typeface="Arial" panose="020B0604020202020204" pitchFamily="34" charset="0"/>
                        <a:ea typeface="+mn-ea"/>
                        <a:cs typeface="Arial" panose="020B0604020202020204" pitchFamily="34" charset="0"/>
                      </a:endParaRPr>
                    </a:p>
                    <a:p>
                      <a:pPr defTabSz="914400">
                        <a:defRPr sz="1800">
                          <a:solidFill>
                            <a:srgbClr val="000000"/>
                          </a:solidFill>
                        </a:defRPr>
                      </a:pPr>
                      <a:r>
                        <a:rPr lang="en-US" altLang="zh-CN" sz="1600" kern="1200" dirty="0">
                          <a:solidFill>
                            <a:srgbClr val="FFFFFF"/>
                          </a:solidFill>
                          <a:latin typeface="Arial" panose="020B0604020202020204" pitchFamily="34" charset="0"/>
                          <a:ea typeface="+mn-ea"/>
                          <a:cs typeface="Arial" panose="020B0604020202020204" pitchFamily="34" charset="0"/>
                        </a:rPr>
                        <a:t>(</a:t>
                      </a:r>
                      <a:r>
                        <a:rPr lang="zh-CN" altLang="en-US" sz="1600" kern="1200" dirty="0">
                          <a:solidFill>
                            <a:srgbClr val="FFFFFF"/>
                          </a:solidFill>
                          <a:latin typeface="Arial" panose="020B0604020202020204" pitchFamily="34" charset="0"/>
                          <a:ea typeface="+mn-ea"/>
                          <a:cs typeface="Arial" panose="020B0604020202020204" pitchFamily="34" charset="0"/>
                        </a:rPr>
                        <a:t>商业公司）</a:t>
                      </a:r>
                      <a:endParaRPr sz="1600" kern="1200" dirty="0">
                        <a:solidFill>
                          <a:srgbClr val="FFFFFF"/>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4262C"/>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zh-CN" altLang="en-US" sz="1600" kern="1200" dirty="0">
                          <a:solidFill>
                            <a:srgbClr val="FFFFFF"/>
                          </a:solidFill>
                          <a:latin typeface="Arial" panose="020B0604020202020204" pitchFamily="34" charset="0"/>
                          <a:ea typeface="+mn-ea"/>
                          <a:cs typeface="Arial" panose="020B0604020202020204" pitchFamily="34" charset="0"/>
                        </a:rPr>
                        <a:t>开曼群岛</a:t>
                      </a:r>
                      <a:endParaRPr lang="en-US" altLang="zh-CN" sz="1600" kern="1200" dirty="0">
                        <a:solidFill>
                          <a:srgbClr val="FFFFFF"/>
                        </a:solidFill>
                        <a:latin typeface="Arial" panose="020B0604020202020204" pitchFamily="34" charset="0"/>
                        <a:ea typeface="+mn-ea"/>
                        <a:cs typeface="Arial" panose="020B0604020202020204" pitchFamily="34" charset="0"/>
                      </a:endParaRPr>
                    </a:p>
                    <a:p>
                      <a:pPr marL="0" marR="0" lvl="0" indent="0" algn="l" defTabSz="1828800" rtl="0" eaLnBrk="1" fontAlgn="auto" latinLnBrk="0" hangingPunct="1">
                        <a:lnSpc>
                          <a:spcPct val="100000"/>
                        </a:lnSpc>
                        <a:spcBef>
                          <a:spcPts val="0"/>
                        </a:spcBef>
                        <a:spcAft>
                          <a:spcPts val="0"/>
                        </a:spcAft>
                        <a:buClrTx/>
                        <a:buSzTx/>
                        <a:buFontTx/>
                        <a:buNone/>
                        <a:tabLst/>
                        <a:defRPr/>
                      </a:pPr>
                      <a:r>
                        <a:rPr lang="en-US" altLang="zh-CN" sz="1600" kern="1200" dirty="0">
                          <a:solidFill>
                            <a:srgbClr val="FFFFFF"/>
                          </a:solidFill>
                          <a:latin typeface="Arial" panose="020B0604020202020204" pitchFamily="34" charset="0"/>
                          <a:ea typeface="+mn-ea"/>
                          <a:cs typeface="Arial" panose="020B0604020202020204" pitchFamily="34" charset="0"/>
                        </a:rPr>
                        <a:t>(</a:t>
                      </a:r>
                      <a:r>
                        <a:rPr lang="zh-CN" altLang="en-US" sz="1600" kern="1200" dirty="0">
                          <a:solidFill>
                            <a:srgbClr val="FFFFFF"/>
                          </a:solidFill>
                          <a:latin typeface="Arial" panose="020B0604020202020204" pitchFamily="34" charset="0"/>
                          <a:ea typeface="+mn-ea"/>
                          <a:cs typeface="Arial" panose="020B0604020202020204" pitchFamily="34" charset="0"/>
                        </a:rPr>
                        <a:t>豁免公司）</a:t>
                      </a:r>
                      <a:endParaRPr lang="en-US" altLang="zh-CN" sz="1600" kern="1200" dirty="0">
                        <a:solidFill>
                          <a:srgbClr val="FFFFFF"/>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4262C"/>
                    </a:solidFill>
                  </a:tcPr>
                </a:tc>
                <a:tc>
                  <a:txBody>
                    <a:bodyPr/>
                    <a:lstStyle/>
                    <a:p>
                      <a:pPr defTabSz="914400">
                        <a:defRPr sz="1800">
                          <a:solidFill>
                            <a:srgbClr val="000000"/>
                          </a:solidFill>
                        </a:defRPr>
                      </a:pPr>
                      <a:r>
                        <a:rPr lang="zh-CN" altLang="en-US" sz="1600" dirty="0">
                          <a:solidFill>
                            <a:srgbClr val="FFFFFF"/>
                          </a:solidFill>
                          <a:latin typeface="Arial" panose="020B0604020202020204" pitchFamily="34" charset="0"/>
                          <a:cs typeface="Arial" panose="020B0604020202020204" pitchFamily="34" charset="0"/>
                        </a:rPr>
                        <a:t>塞舌尔</a:t>
                      </a:r>
                      <a:endParaRPr lang="en-US" altLang="zh-CN" sz="1600" dirty="0">
                        <a:solidFill>
                          <a:srgbClr val="FFFFFF"/>
                        </a:solidFill>
                        <a:latin typeface="Arial" panose="020B0604020202020204" pitchFamily="34" charset="0"/>
                        <a:cs typeface="Arial" panose="020B0604020202020204" pitchFamily="34" charset="0"/>
                      </a:endParaRPr>
                    </a:p>
                    <a:p>
                      <a:pPr defTabSz="914400">
                        <a:defRPr sz="1800">
                          <a:solidFill>
                            <a:srgbClr val="000000"/>
                          </a:solidFill>
                        </a:defRPr>
                      </a:pPr>
                      <a:r>
                        <a:rPr lang="en-US" altLang="zh-CN" sz="1600" dirty="0">
                          <a:solidFill>
                            <a:srgbClr val="FFFFFF"/>
                          </a:solidFill>
                          <a:latin typeface="Arial" panose="020B0604020202020204" pitchFamily="34" charset="0"/>
                          <a:cs typeface="Arial" panose="020B0604020202020204" pitchFamily="34" charset="0"/>
                        </a:rPr>
                        <a:t>(</a:t>
                      </a:r>
                      <a:r>
                        <a:rPr lang="zh-CN" altLang="en-US" sz="1600">
                          <a:solidFill>
                            <a:srgbClr val="FFFFFF"/>
                          </a:solidFill>
                          <a:latin typeface="Arial" panose="020B0604020202020204" pitchFamily="34" charset="0"/>
                          <a:cs typeface="Arial" panose="020B0604020202020204" pitchFamily="34" charset="0"/>
                        </a:rPr>
                        <a:t>国际商业</a:t>
                      </a:r>
                      <a:r>
                        <a:rPr lang="zh-CN" altLang="en-US" sz="1600" dirty="0">
                          <a:solidFill>
                            <a:srgbClr val="FFFFFF"/>
                          </a:solidFill>
                          <a:latin typeface="Arial" panose="020B0604020202020204" pitchFamily="34" charset="0"/>
                          <a:cs typeface="Arial" panose="020B0604020202020204" pitchFamily="34" charset="0"/>
                        </a:rPr>
                        <a:t>公司</a:t>
                      </a:r>
                      <a:r>
                        <a:rPr lang="en-US" altLang="zh-CN" sz="1600" dirty="0">
                          <a:solidFill>
                            <a:srgbClr val="FFFFFF"/>
                          </a:solidFill>
                          <a:latin typeface="Arial" panose="020B0604020202020204" pitchFamily="34" charset="0"/>
                          <a:cs typeface="Arial" panose="020B0604020202020204" pitchFamily="34" charset="0"/>
                        </a:rPr>
                        <a:t>)</a:t>
                      </a:r>
                      <a:endParaRPr sz="1600" dirty="0">
                        <a:solidFill>
                          <a:srgbClr val="FFFFFF"/>
                        </a:solidFill>
                        <a:latin typeface="Arial" panose="020B0604020202020204" pitchFamily="34" charset="0"/>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4262C"/>
                    </a:solidFill>
                  </a:tcPr>
                </a:tc>
                <a:tc>
                  <a:txBody>
                    <a:bodyPr/>
                    <a:lstStyle/>
                    <a:p>
                      <a:pPr defTabSz="914400">
                        <a:defRPr sz="1800">
                          <a:solidFill>
                            <a:srgbClr val="000000"/>
                          </a:solidFill>
                        </a:defRPr>
                      </a:pPr>
                      <a:r>
                        <a:rPr lang="zh-CN" altLang="en-US" sz="1600" dirty="0">
                          <a:solidFill>
                            <a:srgbClr val="FFFFFF"/>
                          </a:solidFill>
                          <a:latin typeface="Arial" panose="020B0604020202020204" pitchFamily="34" charset="0"/>
                          <a:cs typeface="Arial" panose="020B0604020202020204" pitchFamily="34" charset="0"/>
                        </a:rPr>
                        <a:t>萨摩亚</a:t>
                      </a:r>
                      <a:endParaRPr lang="en-US" altLang="zh-CN" sz="1600" dirty="0">
                        <a:solidFill>
                          <a:srgbClr val="FFFFFF"/>
                        </a:solidFill>
                        <a:latin typeface="Arial" panose="020B0604020202020204" pitchFamily="34" charset="0"/>
                        <a:cs typeface="Arial" panose="020B0604020202020204" pitchFamily="34" charset="0"/>
                      </a:endParaRPr>
                    </a:p>
                    <a:p>
                      <a:pPr defTabSz="914400">
                        <a:defRPr sz="1800">
                          <a:solidFill>
                            <a:srgbClr val="000000"/>
                          </a:solidFill>
                        </a:defRPr>
                      </a:pPr>
                      <a:r>
                        <a:rPr lang="en-US" altLang="zh-CN" sz="1600" dirty="0">
                          <a:solidFill>
                            <a:srgbClr val="FFFFFF"/>
                          </a:solidFill>
                          <a:latin typeface="Arial" panose="020B0604020202020204" pitchFamily="34" charset="0"/>
                          <a:cs typeface="Arial" panose="020B0604020202020204" pitchFamily="34" charset="0"/>
                        </a:rPr>
                        <a:t>(</a:t>
                      </a:r>
                      <a:r>
                        <a:rPr lang="zh-CN" altLang="en-US" sz="1600" dirty="0">
                          <a:solidFill>
                            <a:srgbClr val="FFFFFF"/>
                          </a:solidFill>
                          <a:latin typeface="Arial" panose="020B0604020202020204" pitchFamily="34" charset="0"/>
                          <a:cs typeface="Arial" panose="020B0604020202020204" pitchFamily="34" charset="0"/>
                        </a:rPr>
                        <a:t>国际公司）</a:t>
                      </a:r>
                      <a:endParaRPr sz="1600" dirty="0">
                        <a:solidFill>
                          <a:srgbClr val="FFFFFF"/>
                        </a:solidFill>
                        <a:latin typeface="Arial" panose="020B0604020202020204" pitchFamily="34" charset="0"/>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4262C"/>
                    </a:solidFill>
                  </a:tcPr>
                </a:tc>
                <a:extLst>
                  <a:ext uri="{0D108BD9-81ED-4DB2-BD59-A6C34878D82A}">
                    <a16:rowId xmlns:a16="http://schemas.microsoft.com/office/drawing/2014/main" val="10000"/>
                  </a:ext>
                </a:extLst>
              </a:tr>
              <a:tr h="544051">
                <a:tc>
                  <a:txBody>
                    <a:bodyPr/>
                    <a:lstStyle/>
                    <a:p>
                      <a:pPr algn="l" defTabSz="914400">
                        <a:defRPr sz="1800">
                          <a:solidFill>
                            <a:srgbClr val="000000"/>
                          </a:solidFill>
                        </a:defRPr>
                      </a:pPr>
                      <a:r>
                        <a:rPr lang="zh-CN" altLang="en-US" sz="1600" dirty="0">
                          <a:solidFill>
                            <a:srgbClr val="FFFFFF"/>
                          </a:solidFill>
                          <a:latin typeface="Arial" panose="020B0604020202020204" pitchFamily="34" charset="0"/>
                          <a:cs typeface="Arial" panose="020B0604020202020204" pitchFamily="34" charset="0"/>
                        </a:rPr>
                        <a:t>注册工作日</a:t>
                      </a:r>
                      <a:endParaRPr sz="1600" dirty="0">
                        <a:solidFill>
                          <a:srgbClr val="FFFFFF"/>
                        </a:solidFill>
                        <a:latin typeface="Arial" panose="020B0604020202020204" pitchFamily="34" charset="0"/>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FAFA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10-15</a:t>
                      </a:r>
                      <a:r>
                        <a:rPr lang="zh-CN" altLang="en-US" sz="1400" kern="1200" dirty="0">
                          <a:solidFill>
                            <a:srgbClr val="504E4E"/>
                          </a:solidFill>
                          <a:latin typeface="Arial" panose="020B0604020202020204" pitchFamily="34" charset="0"/>
                          <a:ea typeface="+mn-ea"/>
                          <a:cs typeface="Arial" panose="020B0604020202020204" pitchFamily="34" charset="0"/>
                        </a:rPr>
                        <a:t>个工作日，不含文件快递时间</a:t>
                      </a: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300"/>
                      </a:pPr>
                      <a:r>
                        <a:rPr lang="en-US" altLang="zh-CN" sz="1400" kern="1200" dirty="0">
                          <a:solidFill>
                            <a:srgbClr val="504E4E"/>
                          </a:solidFill>
                          <a:latin typeface="Arial" panose="020B0604020202020204" pitchFamily="34" charset="0"/>
                          <a:ea typeface="+mn-ea"/>
                          <a:cs typeface="Arial" panose="020B0604020202020204" pitchFamily="34" charset="0"/>
                        </a:rPr>
                        <a:t>25</a:t>
                      </a:r>
                      <a:r>
                        <a:rPr lang="zh-CN" altLang="en-US" sz="1400" kern="1200" dirty="0">
                          <a:solidFill>
                            <a:srgbClr val="504E4E"/>
                          </a:solidFill>
                          <a:latin typeface="Arial" panose="020B0604020202020204" pitchFamily="34" charset="0"/>
                          <a:ea typeface="+mn-ea"/>
                          <a:cs typeface="Arial" panose="020B0604020202020204" pitchFamily="34" charset="0"/>
                        </a:rPr>
                        <a:t>个工作日，不含文件快递时间</a:t>
                      </a: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300"/>
                      </a:pPr>
                      <a:r>
                        <a:rPr lang="en-US" altLang="zh-CN" sz="1400" kern="1200" dirty="0">
                          <a:solidFill>
                            <a:srgbClr val="504E4E"/>
                          </a:solidFill>
                          <a:latin typeface="Arial" panose="020B0604020202020204" pitchFamily="34" charset="0"/>
                          <a:ea typeface="+mn-ea"/>
                          <a:cs typeface="Arial" panose="020B0604020202020204" pitchFamily="34" charset="0"/>
                        </a:rPr>
                        <a:t>10-15</a:t>
                      </a:r>
                      <a:r>
                        <a:rPr lang="zh-CN" altLang="en-US" sz="1400" kern="1200" dirty="0">
                          <a:solidFill>
                            <a:srgbClr val="504E4E"/>
                          </a:solidFill>
                          <a:latin typeface="Arial" panose="020B0604020202020204" pitchFamily="34" charset="0"/>
                          <a:ea typeface="+mn-ea"/>
                          <a:cs typeface="Arial" panose="020B0604020202020204" pitchFamily="34" charset="0"/>
                        </a:rPr>
                        <a:t>个工作日，不含文件快递时间</a:t>
                      </a: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300"/>
                      </a:pPr>
                      <a:r>
                        <a:rPr lang="en-US" altLang="zh-CN" sz="1400" kern="1200" dirty="0">
                          <a:solidFill>
                            <a:srgbClr val="504E4E"/>
                          </a:solidFill>
                          <a:latin typeface="Arial" panose="020B0604020202020204" pitchFamily="34" charset="0"/>
                          <a:ea typeface="+mn-ea"/>
                          <a:cs typeface="Arial" panose="020B0604020202020204" pitchFamily="34" charset="0"/>
                        </a:rPr>
                        <a:t>10-15</a:t>
                      </a:r>
                      <a:r>
                        <a:rPr lang="zh-CN" altLang="en-US" sz="1400" kern="1200" dirty="0">
                          <a:solidFill>
                            <a:srgbClr val="504E4E"/>
                          </a:solidFill>
                          <a:latin typeface="Arial" panose="020B0604020202020204" pitchFamily="34" charset="0"/>
                          <a:ea typeface="+mn-ea"/>
                          <a:cs typeface="Arial" panose="020B0604020202020204" pitchFamily="34" charset="0"/>
                        </a:rPr>
                        <a:t>个工作日，不含文件快递时间</a:t>
                      </a: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extLst>
                  <a:ext uri="{0D108BD9-81ED-4DB2-BD59-A6C34878D82A}">
                    <a16:rowId xmlns:a16="http://schemas.microsoft.com/office/drawing/2014/main" val="10002"/>
                  </a:ext>
                </a:extLst>
              </a:tr>
              <a:tr h="519501">
                <a:tc>
                  <a:txBody>
                    <a:bodyPr/>
                    <a:lstStyle/>
                    <a:p>
                      <a:pPr algn="l" defTabSz="914400">
                        <a:defRPr sz="1800">
                          <a:solidFill>
                            <a:srgbClr val="000000"/>
                          </a:solidFill>
                        </a:defRPr>
                      </a:pPr>
                      <a:r>
                        <a:rPr lang="zh-CN" altLang="en-US" sz="1600" dirty="0">
                          <a:solidFill>
                            <a:srgbClr val="FFFFFF"/>
                          </a:solidFill>
                          <a:latin typeface="Arial" panose="020B0604020202020204" pitchFamily="34" charset="0"/>
                          <a:cs typeface="Arial" panose="020B0604020202020204" pitchFamily="34" charset="0"/>
                        </a:rPr>
                        <a:t>年费</a:t>
                      </a:r>
                      <a:endParaRPr sz="1600" dirty="0">
                        <a:solidFill>
                          <a:srgbClr val="FFFFFF"/>
                        </a:solidFill>
                        <a:latin typeface="Arial" panose="020B0604020202020204" pitchFamily="34" charset="0"/>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FAFAF"/>
                    </a:solidFill>
                  </a:tcPr>
                </a:tc>
                <a:tc>
                  <a:txBody>
                    <a:bodyPr/>
                    <a:lstStyle/>
                    <a:p>
                      <a:pPr marL="0" algn="l" defTabSz="914400" rtl="0" eaLnBrk="1" latinLnBrk="0" hangingPunct="1">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USD1,230 </a:t>
                      </a:r>
                      <a:r>
                        <a:rPr lang="zh-CN" altLang="en-US" sz="1400" kern="1200" dirty="0">
                          <a:solidFill>
                            <a:srgbClr val="504E4E"/>
                          </a:solidFill>
                          <a:latin typeface="Arial" panose="020B0604020202020204" pitchFamily="34" charset="0"/>
                          <a:ea typeface="+mn-ea"/>
                          <a:cs typeface="Arial" panose="020B0604020202020204" pitchFamily="34" charset="0"/>
                        </a:rPr>
                        <a:t>（公司最大发行股份数≤</a:t>
                      </a:r>
                      <a:r>
                        <a:rPr lang="en-US" altLang="zh-CN" sz="1400" kern="1200" dirty="0">
                          <a:solidFill>
                            <a:srgbClr val="504E4E"/>
                          </a:solidFill>
                          <a:latin typeface="Arial" panose="020B0604020202020204" pitchFamily="34" charset="0"/>
                          <a:ea typeface="+mn-ea"/>
                          <a:cs typeface="Arial" panose="020B0604020202020204" pitchFamily="34" charset="0"/>
                        </a:rPr>
                        <a:t>50,000</a:t>
                      </a:r>
                      <a:r>
                        <a:rPr lang="zh-CN" altLang="en-US" sz="1400" kern="1200" dirty="0">
                          <a:solidFill>
                            <a:srgbClr val="504E4E"/>
                          </a:solidFill>
                          <a:latin typeface="Arial" panose="020B0604020202020204" pitchFamily="34" charset="0"/>
                          <a:ea typeface="+mn-ea"/>
                          <a:cs typeface="Arial" panose="020B0604020202020204" pitchFamily="34" charset="0"/>
                        </a:rPr>
                        <a:t>）</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USD1,980</a:t>
                      </a:r>
                      <a:r>
                        <a:rPr lang="zh-CN" altLang="en-US" sz="1400" kern="1200" dirty="0">
                          <a:solidFill>
                            <a:srgbClr val="504E4E"/>
                          </a:solidFill>
                          <a:latin typeface="Arial" panose="020B0604020202020204" pitchFamily="34" charset="0"/>
                          <a:ea typeface="+mn-ea"/>
                          <a:cs typeface="Arial" panose="020B0604020202020204" pitchFamily="34" charset="0"/>
                        </a:rPr>
                        <a:t> （公司最大发行股份数＞</a:t>
                      </a:r>
                      <a:r>
                        <a:rPr lang="en-US" altLang="zh-CN" sz="1400" kern="1200" dirty="0">
                          <a:solidFill>
                            <a:srgbClr val="504E4E"/>
                          </a:solidFill>
                          <a:latin typeface="Arial" panose="020B0604020202020204" pitchFamily="34" charset="0"/>
                          <a:ea typeface="+mn-ea"/>
                          <a:cs typeface="Arial" panose="020B0604020202020204" pitchFamily="34" charset="0"/>
                        </a:rPr>
                        <a:t>50,000</a:t>
                      </a:r>
                      <a:r>
                        <a:rPr lang="zh-CN" altLang="en-US" sz="1400" kern="1200" dirty="0">
                          <a:solidFill>
                            <a:srgbClr val="504E4E"/>
                          </a:solidFill>
                          <a:latin typeface="Arial" panose="020B0604020202020204" pitchFamily="34" charset="0"/>
                          <a:ea typeface="+mn-ea"/>
                          <a:cs typeface="Arial" panose="020B0604020202020204" pitchFamily="34" charset="0"/>
                        </a:rPr>
                        <a:t>）</a:t>
                      </a:r>
                      <a:endParaRPr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USD2,600</a:t>
                      </a:r>
                      <a:r>
                        <a:rPr lang="zh-CN" altLang="en-US" sz="1400" kern="1200" dirty="0">
                          <a:solidFill>
                            <a:srgbClr val="504E4E"/>
                          </a:solidFill>
                          <a:latin typeface="Arial" panose="020B0604020202020204" pitchFamily="34" charset="0"/>
                          <a:ea typeface="+mn-ea"/>
                          <a:cs typeface="Arial" panose="020B0604020202020204" pitchFamily="34" charset="0"/>
                        </a:rPr>
                        <a:t>（授权资本≤</a:t>
                      </a:r>
                      <a:r>
                        <a:rPr lang="en-US" altLang="zh-CN" sz="1400" kern="1200" dirty="0">
                          <a:solidFill>
                            <a:srgbClr val="504E4E"/>
                          </a:solidFill>
                          <a:latin typeface="Arial" panose="020B0604020202020204" pitchFamily="34" charset="0"/>
                          <a:ea typeface="+mn-ea"/>
                          <a:cs typeface="Arial" panose="020B0604020202020204" pitchFamily="34" charset="0"/>
                        </a:rPr>
                        <a:t>5</a:t>
                      </a:r>
                      <a:r>
                        <a:rPr lang="zh-CN" altLang="en-US" sz="1400" kern="1200" dirty="0">
                          <a:solidFill>
                            <a:srgbClr val="504E4E"/>
                          </a:solidFill>
                          <a:latin typeface="Arial" panose="020B0604020202020204" pitchFamily="34" charset="0"/>
                          <a:ea typeface="+mn-ea"/>
                          <a:cs typeface="Arial" panose="020B0604020202020204" pitchFamily="34" charset="0"/>
                        </a:rPr>
                        <a:t>万美金）</a:t>
                      </a:r>
                      <a:endParaRPr lang="en-US" altLang="zh-CN"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defRPr sz="1800">
                          <a:solidFill>
                            <a:srgbClr val="000000"/>
                          </a:solidFill>
                        </a:defRPr>
                      </a:pPr>
                      <a:r>
                        <a:rPr lang="en-US" sz="1400" kern="1200" dirty="0">
                          <a:solidFill>
                            <a:srgbClr val="504E4E"/>
                          </a:solidFill>
                          <a:latin typeface="Arial" panose="020B0604020202020204" pitchFamily="34" charset="0"/>
                          <a:ea typeface="+mn-ea"/>
                          <a:cs typeface="Arial" panose="020B0604020202020204" pitchFamily="34" charset="0"/>
                        </a:rPr>
                        <a:t>USD890</a:t>
                      </a:r>
                      <a:endParaRPr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defRPr sz="1800">
                          <a:solidFill>
                            <a:srgbClr val="000000"/>
                          </a:solidFill>
                        </a:defRPr>
                      </a:pPr>
                      <a:r>
                        <a:rPr lang="en-US" sz="1400" kern="1200" dirty="0">
                          <a:solidFill>
                            <a:srgbClr val="504E4E"/>
                          </a:solidFill>
                          <a:latin typeface="Arial" panose="020B0604020202020204" pitchFamily="34" charset="0"/>
                          <a:ea typeface="+mn-ea"/>
                          <a:cs typeface="Arial" panose="020B0604020202020204" pitchFamily="34" charset="0"/>
                        </a:rPr>
                        <a:t>USD1,050</a:t>
                      </a:r>
                      <a:endParaRPr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982529">
                <a:tc>
                  <a:txBody>
                    <a:bodyPr/>
                    <a:lstStyle/>
                    <a:p>
                      <a:pPr algn="l" defTabSz="914400">
                        <a:defRPr sz="1800">
                          <a:solidFill>
                            <a:srgbClr val="000000"/>
                          </a:solidFill>
                        </a:defRPr>
                      </a:pPr>
                      <a:r>
                        <a:rPr lang="zh-CN" altLang="en-US" sz="1600" dirty="0">
                          <a:solidFill>
                            <a:srgbClr val="FFFFFF"/>
                          </a:solidFill>
                          <a:latin typeface="Arial" panose="020B0604020202020204" pitchFamily="34" charset="0"/>
                          <a:cs typeface="Arial" panose="020B0604020202020204" pitchFamily="34" charset="0"/>
                        </a:rPr>
                        <a:t>注册要求</a:t>
                      </a:r>
                      <a:endParaRPr sz="1600" dirty="0">
                        <a:solidFill>
                          <a:srgbClr val="FFFFFF"/>
                        </a:solidFill>
                        <a:latin typeface="Arial" panose="020B0604020202020204" pitchFamily="34" charset="0"/>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FAFAF"/>
                    </a:solidFill>
                  </a:tcPr>
                </a:tc>
                <a:tc>
                  <a:txBody>
                    <a:bodyPr/>
                    <a:lstStyle/>
                    <a:p>
                      <a:pPr marL="342900" indent="-342900" algn="l" defTabSz="914400">
                        <a:buFont typeface="+mj-lt"/>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公司名称常以</a:t>
                      </a:r>
                      <a:r>
                        <a:rPr lang="en-US" altLang="zh-CN" sz="1400" kern="1200" dirty="0">
                          <a:solidFill>
                            <a:srgbClr val="504E4E"/>
                          </a:solidFill>
                          <a:latin typeface="Arial" panose="020B0604020202020204" pitchFamily="34" charset="0"/>
                          <a:ea typeface="+mn-ea"/>
                          <a:cs typeface="Arial" panose="020B0604020202020204" pitchFamily="34" charset="0"/>
                        </a:rPr>
                        <a:t>Limited, Corporation, </a:t>
                      </a:r>
                      <a:r>
                        <a:rPr lang="en-US" altLang="zh-CN" sz="1400" kern="1200" dirty="0" err="1">
                          <a:solidFill>
                            <a:srgbClr val="504E4E"/>
                          </a:solidFill>
                          <a:latin typeface="Arial" panose="020B0604020202020204" pitchFamily="34" charset="0"/>
                          <a:ea typeface="+mn-ea"/>
                          <a:cs typeface="Arial" panose="020B0604020202020204" pitchFamily="34" charset="0"/>
                        </a:rPr>
                        <a:t>Ltd.,Corp</a:t>
                      </a:r>
                      <a:r>
                        <a:rPr lang="en-US" altLang="zh-CN" sz="1400" kern="1200" dirty="0">
                          <a:solidFill>
                            <a:srgbClr val="504E4E"/>
                          </a:solidFill>
                          <a:latin typeface="Arial" panose="020B0604020202020204" pitchFamily="34" charset="0"/>
                          <a:ea typeface="+mn-ea"/>
                          <a:cs typeface="Arial" panose="020B0604020202020204" pitchFamily="34" charset="0"/>
                        </a:rPr>
                        <a:t>., Inc.</a:t>
                      </a:r>
                      <a:r>
                        <a:rPr lang="zh-CN" altLang="en-US" sz="1400" kern="1200" dirty="0">
                          <a:solidFill>
                            <a:srgbClr val="504E4E"/>
                          </a:solidFill>
                          <a:latin typeface="Arial" panose="020B0604020202020204" pitchFamily="34" charset="0"/>
                          <a:ea typeface="+mn-ea"/>
                          <a:cs typeface="Arial" panose="020B0604020202020204" pitchFamily="34" charset="0"/>
                        </a:rPr>
                        <a:t>等结尾；</a:t>
                      </a:r>
                    </a:p>
                    <a:p>
                      <a:pPr marL="342900" indent="-342900" algn="l" defTabSz="914400">
                        <a:buFont typeface="+mj-lt"/>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无最大发行股份数及货币限制；</a:t>
                      </a:r>
                    </a:p>
                    <a:p>
                      <a:pPr marL="342900" indent="-342900" algn="l" defTabSz="914400">
                        <a:buFont typeface="+mj-lt"/>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股东：自然人和法人均可，国籍不限。最少为</a:t>
                      </a:r>
                      <a:r>
                        <a:rPr lang="en-US" altLang="zh-CN" sz="1400" kern="1200" dirty="0">
                          <a:solidFill>
                            <a:srgbClr val="504E4E"/>
                          </a:solidFill>
                          <a:latin typeface="Arial" panose="020B0604020202020204" pitchFamily="34" charset="0"/>
                          <a:ea typeface="+mn-ea"/>
                          <a:cs typeface="Arial" panose="020B0604020202020204" pitchFamily="34" charset="0"/>
                        </a:rPr>
                        <a:t>1</a:t>
                      </a:r>
                      <a:r>
                        <a:rPr lang="zh-CN" altLang="en-US" sz="1400" kern="1200" dirty="0">
                          <a:solidFill>
                            <a:srgbClr val="504E4E"/>
                          </a:solidFill>
                          <a:latin typeface="Arial" panose="020B0604020202020204" pitchFamily="34" charset="0"/>
                          <a:ea typeface="+mn-ea"/>
                          <a:cs typeface="Arial" panose="020B0604020202020204" pitchFamily="34" charset="0"/>
                        </a:rPr>
                        <a:t>人；</a:t>
                      </a:r>
                    </a:p>
                    <a:p>
                      <a:pPr marL="342900" indent="-342900" algn="l" defTabSz="914400">
                        <a:buFont typeface="+mj-lt"/>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董事：自然人和法人均可</a:t>
                      </a:r>
                      <a:r>
                        <a:rPr lang="en-US" altLang="zh-CN" sz="1400" kern="1200" dirty="0">
                          <a:solidFill>
                            <a:srgbClr val="504E4E"/>
                          </a:solidFill>
                          <a:latin typeface="Arial" panose="020B0604020202020204" pitchFamily="34" charset="0"/>
                          <a:ea typeface="+mn-ea"/>
                          <a:cs typeface="Arial" panose="020B0604020202020204" pitchFamily="34" charset="0"/>
                        </a:rPr>
                        <a:t>, </a:t>
                      </a:r>
                      <a:r>
                        <a:rPr lang="zh-CN" altLang="en-US" sz="1400" kern="1200" dirty="0">
                          <a:solidFill>
                            <a:srgbClr val="504E4E"/>
                          </a:solidFill>
                          <a:latin typeface="Arial" panose="020B0604020202020204" pitchFamily="34" charset="0"/>
                          <a:ea typeface="+mn-ea"/>
                          <a:cs typeface="Arial" panose="020B0604020202020204" pitchFamily="34" charset="0"/>
                        </a:rPr>
                        <a:t>可以和股东同一人，国籍不限；</a:t>
                      </a:r>
                    </a:p>
                    <a:p>
                      <a:pPr marL="342900" indent="-342900" algn="l" defTabSz="914400">
                        <a:buFont typeface="+mj-lt"/>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注册办事处：需要提供一个位于</a:t>
                      </a:r>
                      <a:r>
                        <a:rPr lang="en-US" altLang="zh-CN" sz="1400" kern="1200" dirty="0">
                          <a:solidFill>
                            <a:srgbClr val="504E4E"/>
                          </a:solidFill>
                          <a:latin typeface="Arial" panose="020B0604020202020204" pitchFamily="34" charset="0"/>
                          <a:ea typeface="+mn-ea"/>
                          <a:cs typeface="Arial" panose="020B0604020202020204" pitchFamily="34" charset="0"/>
                        </a:rPr>
                        <a:t>BVI</a:t>
                      </a:r>
                      <a:r>
                        <a:rPr lang="zh-CN" altLang="en-US" sz="1400" kern="1200" dirty="0">
                          <a:solidFill>
                            <a:srgbClr val="504E4E"/>
                          </a:solidFill>
                          <a:latin typeface="Arial" panose="020B0604020202020204" pitchFamily="34" charset="0"/>
                          <a:ea typeface="+mn-ea"/>
                          <a:cs typeface="Arial" panose="020B0604020202020204" pitchFamily="34" charset="0"/>
                        </a:rPr>
                        <a:t>的注册办事处，我司可提供该注册地址；</a:t>
                      </a:r>
                    </a:p>
                    <a:p>
                      <a:pPr marL="342900" indent="-342900" algn="l" defTabSz="914400">
                        <a:buFont typeface="+mj-lt"/>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注册代理：需要有一位持牌注册代理人，我司可提供注册代理人</a:t>
                      </a:r>
                      <a:endParaRPr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tc>
                  <a:txBody>
                    <a:bodyPr/>
                    <a:lstStyle/>
                    <a:p>
                      <a:pPr marL="342900" indent="-342900" algn="l" defTabSz="914400">
                        <a:buFont typeface="+mj-lt"/>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公司名称结尾没有规定；</a:t>
                      </a:r>
                    </a:p>
                    <a:p>
                      <a:pPr marL="342900" indent="-342900" algn="l" defTabSz="914400">
                        <a:buFont typeface="+mj-lt"/>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标准授权资本是</a:t>
                      </a:r>
                      <a:r>
                        <a:rPr lang="en-US" altLang="zh-CN" sz="1400" kern="1200" dirty="0">
                          <a:solidFill>
                            <a:srgbClr val="504E4E"/>
                          </a:solidFill>
                          <a:latin typeface="Arial" panose="020B0604020202020204" pitchFamily="34" charset="0"/>
                          <a:ea typeface="+mn-ea"/>
                          <a:cs typeface="Arial" panose="020B0604020202020204" pitchFamily="34" charset="0"/>
                        </a:rPr>
                        <a:t>5</a:t>
                      </a:r>
                      <a:r>
                        <a:rPr lang="zh-CN" altLang="en-US" sz="1400" kern="1200" dirty="0">
                          <a:solidFill>
                            <a:srgbClr val="504E4E"/>
                          </a:solidFill>
                          <a:latin typeface="Arial" panose="020B0604020202020204" pitchFamily="34" charset="0"/>
                          <a:ea typeface="+mn-ea"/>
                          <a:cs typeface="Arial" panose="020B0604020202020204" pitchFamily="34" charset="0"/>
                        </a:rPr>
                        <a:t>万美元，高于</a:t>
                      </a:r>
                      <a:r>
                        <a:rPr lang="en-US" altLang="zh-CN" sz="1400" kern="1200" dirty="0">
                          <a:solidFill>
                            <a:srgbClr val="504E4E"/>
                          </a:solidFill>
                          <a:latin typeface="Arial" panose="020B0604020202020204" pitchFamily="34" charset="0"/>
                          <a:ea typeface="+mn-ea"/>
                          <a:cs typeface="Arial" panose="020B0604020202020204" pitchFamily="34" charset="0"/>
                        </a:rPr>
                        <a:t>5 </a:t>
                      </a:r>
                      <a:r>
                        <a:rPr lang="zh-CN" altLang="en-US" sz="1400" kern="1200" dirty="0">
                          <a:solidFill>
                            <a:srgbClr val="504E4E"/>
                          </a:solidFill>
                          <a:latin typeface="Arial" panose="020B0604020202020204" pitchFamily="34" charset="0"/>
                          <a:ea typeface="+mn-ea"/>
                          <a:cs typeface="Arial" panose="020B0604020202020204" pitchFamily="34" charset="0"/>
                        </a:rPr>
                        <a:t>万美元，注册费和年费会增加；</a:t>
                      </a:r>
                    </a:p>
                    <a:p>
                      <a:pPr marL="342900" indent="-342900" algn="l" defTabSz="914400">
                        <a:buFont typeface="+mj-lt"/>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股东：自然人和法人均可，国籍不限，最少为</a:t>
                      </a:r>
                      <a:r>
                        <a:rPr lang="en-US" altLang="zh-CN" sz="1400" kern="1200" dirty="0">
                          <a:solidFill>
                            <a:srgbClr val="504E4E"/>
                          </a:solidFill>
                          <a:latin typeface="Arial" panose="020B0604020202020204" pitchFamily="34" charset="0"/>
                          <a:ea typeface="+mn-ea"/>
                          <a:cs typeface="Arial" panose="020B0604020202020204" pitchFamily="34" charset="0"/>
                        </a:rPr>
                        <a:t>1</a:t>
                      </a:r>
                      <a:r>
                        <a:rPr lang="zh-CN" altLang="en-US" sz="1400" kern="1200" dirty="0">
                          <a:solidFill>
                            <a:srgbClr val="504E4E"/>
                          </a:solidFill>
                          <a:latin typeface="Arial" panose="020B0604020202020204" pitchFamily="34" charset="0"/>
                          <a:ea typeface="+mn-ea"/>
                          <a:cs typeface="Arial" panose="020B0604020202020204" pitchFamily="34" charset="0"/>
                        </a:rPr>
                        <a:t>人；</a:t>
                      </a:r>
                    </a:p>
                    <a:p>
                      <a:pPr marL="342900" indent="-342900" algn="l" defTabSz="914400">
                        <a:buFont typeface="+mj-lt"/>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董事：自然人和法人均可</a:t>
                      </a:r>
                      <a:r>
                        <a:rPr lang="en-US" altLang="zh-CN" sz="1400" kern="1200" dirty="0">
                          <a:solidFill>
                            <a:srgbClr val="504E4E"/>
                          </a:solidFill>
                          <a:latin typeface="Arial" panose="020B0604020202020204" pitchFamily="34" charset="0"/>
                          <a:ea typeface="+mn-ea"/>
                          <a:cs typeface="Arial" panose="020B0604020202020204" pitchFamily="34" charset="0"/>
                        </a:rPr>
                        <a:t>, </a:t>
                      </a:r>
                      <a:r>
                        <a:rPr lang="zh-CN" altLang="en-US" sz="1400" kern="1200" dirty="0">
                          <a:solidFill>
                            <a:srgbClr val="504E4E"/>
                          </a:solidFill>
                          <a:latin typeface="Arial" panose="020B0604020202020204" pitchFamily="34" charset="0"/>
                          <a:ea typeface="+mn-ea"/>
                          <a:cs typeface="Arial" panose="020B0604020202020204" pitchFamily="34" charset="0"/>
                        </a:rPr>
                        <a:t>可以和股东同一人，国籍不限；</a:t>
                      </a:r>
                    </a:p>
                    <a:p>
                      <a:pPr marL="342900" indent="-342900" algn="l" defTabSz="914400">
                        <a:buFont typeface="+mj-lt"/>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注册办事处：需要提供一个位于</a:t>
                      </a:r>
                      <a:r>
                        <a:rPr lang="en-US" altLang="zh-CN" sz="1400" kern="1200" dirty="0">
                          <a:solidFill>
                            <a:srgbClr val="504E4E"/>
                          </a:solidFill>
                          <a:latin typeface="Arial" panose="020B0604020202020204" pitchFamily="34" charset="0"/>
                          <a:ea typeface="+mn-ea"/>
                          <a:cs typeface="Arial" panose="020B0604020202020204" pitchFamily="34" charset="0"/>
                        </a:rPr>
                        <a:t>BVI</a:t>
                      </a:r>
                      <a:r>
                        <a:rPr lang="zh-CN" altLang="en-US" sz="1400" kern="1200" dirty="0">
                          <a:solidFill>
                            <a:srgbClr val="504E4E"/>
                          </a:solidFill>
                          <a:latin typeface="Arial" panose="020B0604020202020204" pitchFamily="34" charset="0"/>
                          <a:ea typeface="+mn-ea"/>
                          <a:cs typeface="Arial" panose="020B0604020202020204" pitchFamily="34" charset="0"/>
                        </a:rPr>
                        <a:t>的注册办事处，我司可提供该注册地址；</a:t>
                      </a:r>
                    </a:p>
                    <a:p>
                      <a:pPr marL="342900" indent="-342900" algn="l" defTabSz="914400">
                        <a:buFont typeface="+mj-lt"/>
                        <a:buAutoNum type="arabicPeriod"/>
                        <a:defRPr sz="1800">
                          <a:solidFill>
                            <a:srgbClr val="000000"/>
                          </a:solidFill>
                        </a:defRPr>
                      </a:pPr>
                      <a:r>
                        <a:rPr lang="zh-CN" altLang="en-US" sz="1400" kern="1200" dirty="0">
                          <a:solidFill>
                            <a:srgbClr val="504E4E"/>
                          </a:solidFill>
                          <a:latin typeface="Arial" panose="020B0604020202020204" pitchFamily="34" charset="0"/>
                          <a:ea typeface="+mn-ea"/>
                          <a:cs typeface="Arial" panose="020B0604020202020204" pitchFamily="34" charset="0"/>
                        </a:rPr>
                        <a:t>注册代理：需要有一位持牌注册代理人，我司可提供注册代理人</a:t>
                      </a:r>
                      <a:endParaRPr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tc>
                  <a:txBody>
                    <a:bodyPr/>
                    <a:lstStyle/>
                    <a:p>
                      <a:pPr marL="342900" indent="-342900" algn="l" defTabSz="914400">
                        <a:buFont typeface="+mj-lt"/>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公司名称常以</a:t>
                      </a:r>
                      <a:r>
                        <a:rPr lang="en-US" altLang="zh-CN" sz="1400" kern="1200" dirty="0">
                          <a:solidFill>
                            <a:srgbClr val="504E4E"/>
                          </a:solidFill>
                          <a:latin typeface="Arial" panose="020B0604020202020204" pitchFamily="34" charset="0"/>
                          <a:ea typeface="+mn-ea"/>
                          <a:cs typeface="Arial" panose="020B0604020202020204" pitchFamily="34" charset="0"/>
                        </a:rPr>
                        <a:t>Limited, Corporation, </a:t>
                      </a:r>
                      <a:r>
                        <a:rPr lang="en-US" altLang="zh-CN" sz="1400" kern="1200" dirty="0" err="1">
                          <a:solidFill>
                            <a:srgbClr val="504E4E"/>
                          </a:solidFill>
                          <a:latin typeface="Arial" panose="020B0604020202020204" pitchFamily="34" charset="0"/>
                          <a:ea typeface="+mn-ea"/>
                          <a:cs typeface="Arial" panose="020B0604020202020204" pitchFamily="34" charset="0"/>
                        </a:rPr>
                        <a:t>Ltd.,Corp</a:t>
                      </a:r>
                      <a:r>
                        <a:rPr lang="en-US" altLang="zh-CN" sz="1400" kern="1200" dirty="0">
                          <a:solidFill>
                            <a:srgbClr val="504E4E"/>
                          </a:solidFill>
                          <a:latin typeface="Arial" panose="020B0604020202020204" pitchFamily="34" charset="0"/>
                          <a:ea typeface="+mn-ea"/>
                          <a:cs typeface="Arial" panose="020B0604020202020204" pitchFamily="34" charset="0"/>
                        </a:rPr>
                        <a:t>., Inc.</a:t>
                      </a:r>
                      <a:r>
                        <a:rPr lang="zh-CN" altLang="en-US" sz="1400" kern="1200" dirty="0">
                          <a:solidFill>
                            <a:srgbClr val="504E4E"/>
                          </a:solidFill>
                          <a:latin typeface="Arial" panose="020B0604020202020204" pitchFamily="34" charset="0"/>
                          <a:ea typeface="+mn-ea"/>
                          <a:cs typeface="Arial" panose="020B0604020202020204" pitchFamily="34" charset="0"/>
                        </a:rPr>
                        <a:t>等；</a:t>
                      </a:r>
                    </a:p>
                    <a:p>
                      <a:pPr marL="342900" indent="-342900" algn="l" defTabSz="914400">
                        <a:buFont typeface="+mj-lt"/>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无注册资本及货币限制；</a:t>
                      </a:r>
                    </a:p>
                    <a:p>
                      <a:pPr marL="342900" indent="-342900" algn="l" defTabSz="914400">
                        <a:buFont typeface="+mj-lt"/>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股东：自然人和法人均可，国籍不限。最少为</a:t>
                      </a:r>
                      <a:r>
                        <a:rPr lang="en-US" altLang="zh-CN" sz="1400" kern="1200" dirty="0">
                          <a:solidFill>
                            <a:srgbClr val="504E4E"/>
                          </a:solidFill>
                          <a:latin typeface="Arial" panose="020B0604020202020204" pitchFamily="34" charset="0"/>
                          <a:ea typeface="+mn-ea"/>
                          <a:cs typeface="Arial" panose="020B0604020202020204" pitchFamily="34" charset="0"/>
                        </a:rPr>
                        <a:t>1</a:t>
                      </a:r>
                      <a:r>
                        <a:rPr lang="zh-CN" altLang="en-US" sz="1400" kern="1200" dirty="0">
                          <a:solidFill>
                            <a:srgbClr val="504E4E"/>
                          </a:solidFill>
                          <a:latin typeface="Arial" panose="020B0604020202020204" pitchFamily="34" charset="0"/>
                          <a:ea typeface="+mn-ea"/>
                          <a:cs typeface="Arial" panose="020B0604020202020204" pitchFamily="34" charset="0"/>
                        </a:rPr>
                        <a:t>人；</a:t>
                      </a:r>
                    </a:p>
                    <a:p>
                      <a:pPr marL="342900" indent="-342900" algn="l" defTabSz="914400">
                        <a:buFont typeface="+mj-lt"/>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董事：自然人和法人均可</a:t>
                      </a:r>
                      <a:r>
                        <a:rPr lang="en-US" altLang="zh-CN" sz="1400" kern="1200" dirty="0">
                          <a:solidFill>
                            <a:srgbClr val="504E4E"/>
                          </a:solidFill>
                          <a:latin typeface="Arial" panose="020B0604020202020204" pitchFamily="34" charset="0"/>
                          <a:ea typeface="+mn-ea"/>
                          <a:cs typeface="Arial" panose="020B0604020202020204" pitchFamily="34" charset="0"/>
                        </a:rPr>
                        <a:t>, </a:t>
                      </a:r>
                      <a:r>
                        <a:rPr lang="zh-CN" altLang="en-US" sz="1400" kern="1200" dirty="0">
                          <a:solidFill>
                            <a:srgbClr val="504E4E"/>
                          </a:solidFill>
                          <a:latin typeface="Arial" panose="020B0604020202020204" pitchFamily="34" charset="0"/>
                          <a:ea typeface="+mn-ea"/>
                          <a:cs typeface="Arial" panose="020B0604020202020204" pitchFamily="34" charset="0"/>
                        </a:rPr>
                        <a:t>可以和股东同一人，国籍不限；</a:t>
                      </a:r>
                    </a:p>
                    <a:p>
                      <a:pPr marL="342900" indent="-342900" algn="l" defTabSz="914400">
                        <a:buFont typeface="+mj-lt"/>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注册办事处：需要提供一个位于塞舌尔的注册办事处，我司可提供该注册地址；</a:t>
                      </a:r>
                    </a:p>
                    <a:p>
                      <a:pPr marL="342900" indent="-342900" algn="l" defTabSz="914400">
                        <a:buFont typeface="+mj-lt"/>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注册代理：需要有一位持牌注册代理人；我司可提供注册代理人</a:t>
                      </a:r>
                      <a:endParaRPr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tc>
                  <a:txBody>
                    <a:bodyPr/>
                    <a:lstStyle/>
                    <a:p>
                      <a:pPr marL="342900" indent="-342900" algn="l" defTabSz="914400">
                        <a:buFont typeface="+mj-lt"/>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公司名称常以</a:t>
                      </a:r>
                      <a:r>
                        <a:rPr lang="en-US" altLang="zh-CN" sz="1400" kern="1200" dirty="0">
                          <a:solidFill>
                            <a:srgbClr val="504E4E"/>
                          </a:solidFill>
                          <a:latin typeface="Arial" panose="020B0604020202020204" pitchFamily="34" charset="0"/>
                          <a:ea typeface="+mn-ea"/>
                          <a:cs typeface="Arial" panose="020B0604020202020204" pitchFamily="34" charset="0"/>
                        </a:rPr>
                        <a:t>Limited, Corporation, </a:t>
                      </a:r>
                      <a:r>
                        <a:rPr lang="en-US" altLang="zh-CN" sz="1400" kern="1200" dirty="0" err="1">
                          <a:solidFill>
                            <a:srgbClr val="504E4E"/>
                          </a:solidFill>
                          <a:latin typeface="Arial" panose="020B0604020202020204" pitchFamily="34" charset="0"/>
                          <a:ea typeface="+mn-ea"/>
                          <a:cs typeface="Arial" panose="020B0604020202020204" pitchFamily="34" charset="0"/>
                        </a:rPr>
                        <a:t>Ltd.,Corp</a:t>
                      </a:r>
                      <a:r>
                        <a:rPr lang="en-US" altLang="zh-CN" sz="1400" kern="1200" dirty="0">
                          <a:solidFill>
                            <a:srgbClr val="504E4E"/>
                          </a:solidFill>
                          <a:latin typeface="Arial" panose="020B0604020202020204" pitchFamily="34" charset="0"/>
                          <a:ea typeface="+mn-ea"/>
                          <a:cs typeface="Arial" panose="020B0604020202020204" pitchFamily="34" charset="0"/>
                        </a:rPr>
                        <a:t>., Inc.</a:t>
                      </a:r>
                      <a:r>
                        <a:rPr lang="zh-CN" altLang="en-US" sz="1400" kern="1200" dirty="0">
                          <a:solidFill>
                            <a:srgbClr val="504E4E"/>
                          </a:solidFill>
                          <a:latin typeface="Arial" panose="020B0604020202020204" pitchFamily="34" charset="0"/>
                          <a:ea typeface="+mn-ea"/>
                          <a:cs typeface="Arial" panose="020B0604020202020204" pitchFamily="34" charset="0"/>
                        </a:rPr>
                        <a:t>等；</a:t>
                      </a:r>
                    </a:p>
                    <a:p>
                      <a:pPr marL="342900" indent="-342900" algn="l" defTabSz="914400">
                        <a:buFont typeface="+mj-lt"/>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无注册资本及货币限制；</a:t>
                      </a:r>
                    </a:p>
                    <a:p>
                      <a:pPr marL="342900" indent="-342900" algn="l" defTabSz="914400">
                        <a:buFont typeface="+mj-lt"/>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股东：自然人和法人均可，国籍不限。最少为</a:t>
                      </a:r>
                      <a:r>
                        <a:rPr lang="en-US" altLang="zh-CN" sz="1400" kern="1200" dirty="0">
                          <a:solidFill>
                            <a:srgbClr val="504E4E"/>
                          </a:solidFill>
                          <a:latin typeface="Arial" panose="020B0604020202020204" pitchFamily="34" charset="0"/>
                          <a:ea typeface="+mn-ea"/>
                          <a:cs typeface="Arial" panose="020B0604020202020204" pitchFamily="34" charset="0"/>
                        </a:rPr>
                        <a:t>1</a:t>
                      </a:r>
                      <a:r>
                        <a:rPr lang="zh-CN" altLang="en-US" sz="1400" kern="1200" dirty="0">
                          <a:solidFill>
                            <a:srgbClr val="504E4E"/>
                          </a:solidFill>
                          <a:latin typeface="Arial" panose="020B0604020202020204" pitchFamily="34" charset="0"/>
                          <a:ea typeface="+mn-ea"/>
                          <a:cs typeface="Arial" panose="020B0604020202020204" pitchFamily="34" charset="0"/>
                        </a:rPr>
                        <a:t>人；</a:t>
                      </a:r>
                    </a:p>
                    <a:p>
                      <a:pPr marL="342900" indent="-342900" algn="l" defTabSz="914400">
                        <a:buFont typeface="+mj-lt"/>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董事：自然人和法人均可</a:t>
                      </a:r>
                      <a:r>
                        <a:rPr lang="en-US" altLang="zh-CN" sz="1400" kern="1200" dirty="0">
                          <a:solidFill>
                            <a:srgbClr val="504E4E"/>
                          </a:solidFill>
                          <a:latin typeface="Arial" panose="020B0604020202020204" pitchFamily="34" charset="0"/>
                          <a:ea typeface="+mn-ea"/>
                          <a:cs typeface="Arial" panose="020B0604020202020204" pitchFamily="34" charset="0"/>
                        </a:rPr>
                        <a:t>, </a:t>
                      </a:r>
                      <a:r>
                        <a:rPr lang="zh-CN" altLang="en-US" sz="1400" kern="1200" dirty="0">
                          <a:solidFill>
                            <a:srgbClr val="504E4E"/>
                          </a:solidFill>
                          <a:latin typeface="Arial" panose="020B0604020202020204" pitchFamily="34" charset="0"/>
                          <a:ea typeface="+mn-ea"/>
                          <a:cs typeface="Arial" panose="020B0604020202020204" pitchFamily="34" charset="0"/>
                        </a:rPr>
                        <a:t>可以和股东同一人，国籍不限；</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sz="1300"/>
                      </a:pPr>
                      <a:r>
                        <a:rPr lang="zh-CN" altLang="en-US" sz="1400" kern="1200" dirty="0">
                          <a:solidFill>
                            <a:srgbClr val="504E4E"/>
                          </a:solidFill>
                          <a:latin typeface="Arial" panose="020B0604020202020204" pitchFamily="34" charset="0"/>
                          <a:ea typeface="+mn-ea"/>
                          <a:cs typeface="Arial" panose="020B0604020202020204" pitchFamily="34" charset="0"/>
                        </a:rPr>
                        <a:t>秘书：自然人和法人均可</a:t>
                      </a:r>
                      <a:r>
                        <a:rPr lang="en-US" altLang="zh-CN" sz="1400" kern="1200" dirty="0">
                          <a:solidFill>
                            <a:srgbClr val="504E4E"/>
                          </a:solidFill>
                          <a:latin typeface="Arial" panose="020B0604020202020204" pitchFamily="34" charset="0"/>
                          <a:ea typeface="+mn-ea"/>
                          <a:cs typeface="Arial" panose="020B0604020202020204" pitchFamily="34" charset="0"/>
                        </a:rPr>
                        <a:t>, </a:t>
                      </a:r>
                      <a:r>
                        <a:rPr lang="zh-CN" altLang="en-US" sz="1400" kern="1200" dirty="0">
                          <a:solidFill>
                            <a:srgbClr val="504E4E"/>
                          </a:solidFill>
                          <a:latin typeface="Arial" panose="020B0604020202020204" pitchFamily="34" charset="0"/>
                          <a:ea typeface="+mn-ea"/>
                          <a:cs typeface="Arial" panose="020B0604020202020204" pitchFamily="34" charset="0"/>
                        </a:rPr>
                        <a:t>可以和股东，董事同一人，国籍不限；</a:t>
                      </a:r>
                    </a:p>
                    <a:p>
                      <a:pPr marL="342900" indent="-342900" algn="l" defTabSz="914400">
                        <a:buFont typeface="+mj-lt"/>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注册办事处：需要提供一个位于塞舌尔的注册办事处，我司可提供该注册地址；</a:t>
                      </a:r>
                    </a:p>
                    <a:p>
                      <a:pPr marL="342900" indent="-342900" algn="l" defTabSz="914400">
                        <a:buFont typeface="+mj-lt"/>
                        <a:buAutoNum type="arabicPeriod"/>
                        <a:defRPr sz="1300"/>
                      </a:pPr>
                      <a:r>
                        <a:rPr lang="zh-CN" altLang="en-US" sz="1400" kern="1200" dirty="0">
                          <a:solidFill>
                            <a:srgbClr val="504E4E"/>
                          </a:solidFill>
                          <a:latin typeface="Arial" panose="020B0604020202020204" pitchFamily="34" charset="0"/>
                          <a:ea typeface="+mn-ea"/>
                          <a:cs typeface="Arial" panose="020B0604020202020204" pitchFamily="34" charset="0"/>
                        </a:rPr>
                        <a:t>注册代理：需要有一位持牌注册代理人；我司可提供注册代理人</a:t>
                      </a: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extLst>
                  <a:ext uri="{0D108BD9-81ED-4DB2-BD59-A6C34878D82A}">
                    <a16:rowId xmlns:a16="http://schemas.microsoft.com/office/drawing/2014/main" val="10004"/>
                  </a:ext>
                </a:extLst>
              </a:tr>
              <a:tr h="12027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solidFill>
                            <a:srgbClr val="000000"/>
                          </a:solidFill>
                        </a:defRPr>
                      </a:pPr>
                      <a:r>
                        <a:rPr lang="zh-CN" altLang="en-US" sz="1600" dirty="0">
                          <a:solidFill>
                            <a:srgbClr val="FFFFFF"/>
                          </a:solidFill>
                          <a:latin typeface="Arial" panose="020B0604020202020204" pitchFamily="34" charset="0"/>
                          <a:cs typeface="Arial" panose="020B0604020202020204" pitchFamily="34" charset="0"/>
                        </a:rPr>
                        <a:t>需提供资料</a:t>
                      </a: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FAFAF"/>
                    </a:solidFill>
                  </a:tcPr>
                </a:tc>
                <a:tc>
                  <a:txBody>
                    <a:bodyPr/>
                    <a:lstStyle/>
                    <a:p>
                      <a:pPr marL="342900" indent="-342900" algn="l" defTabSz="914400">
                        <a:buAutoNum type="arabicPeriod"/>
                        <a:defRPr sz="1800">
                          <a:solidFill>
                            <a:srgbClr val="000000"/>
                          </a:solidFill>
                        </a:defRPr>
                      </a:pPr>
                      <a:r>
                        <a:rPr lang="zh-CN" altLang="en-US" sz="1400" dirty="0">
                          <a:solidFill>
                            <a:srgbClr val="504E4E"/>
                          </a:solidFill>
                          <a:latin typeface="Arial" panose="020B0604020202020204" pitchFamily="34" charset="0"/>
                          <a:cs typeface="Arial" panose="020B0604020202020204" pitchFamily="34" charset="0"/>
                        </a:rPr>
                        <a:t>公司名称；</a:t>
                      </a:r>
                      <a:endParaRPr lang="en-US" altLang="zh-CN" sz="1400" dirty="0">
                        <a:solidFill>
                          <a:srgbClr val="504E4E"/>
                        </a:solidFill>
                        <a:latin typeface="Arial" panose="020B0604020202020204" pitchFamily="34" charset="0"/>
                        <a:cs typeface="Arial" panose="020B0604020202020204" pitchFamily="34" charset="0"/>
                      </a:endParaRPr>
                    </a:p>
                    <a:p>
                      <a:pPr marL="342900" indent="-342900" algn="l" defTabSz="914400">
                        <a:buAutoNum type="arabicPeriod"/>
                        <a:defRPr sz="1800">
                          <a:solidFill>
                            <a:srgbClr val="000000"/>
                          </a:solidFill>
                        </a:defRPr>
                      </a:pPr>
                      <a:r>
                        <a:rPr lang="zh-CN" altLang="en-US" sz="1400" dirty="0">
                          <a:solidFill>
                            <a:srgbClr val="504E4E"/>
                          </a:solidFill>
                          <a:latin typeface="Arial" panose="020B0604020202020204" pitchFamily="34" charset="0"/>
                          <a:cs typeface="Arial" panose="020B0604020202020204" pitchFamily="34" charset="0"/>
                        </a:rPr>
                        <a:t>最大发行股份数，每股面值；</a:t>
                      </a:r>
                      <a:endParaRPr lang="en-US" altLang="zh-CN" sz="1400" dirty="0">
                        <a:solidFill>
                          <a:srgbClr val="504E4E"/>
                        </a:solidFill>
                        <a:latin typeface="Arial" panose="020B0604020202020204" pitchFamily="34" charset="0"/>
                        <a:cs typeface="Arial" panose="020B0604020202020204" pitchFamily="34" charset="0"/>
                      </a:endParaRPr>
                    </a:p>
                    <a:p>
                      <a:pPr marL="342900" indent="-342900" algn="l" defTabSz="914400">
                        <a:buAutoNum type="arabicPeriod"/>
                        <a:defRPr sz="1800">
                          <a:solidFill>
                            <a:srgbClr val="000000"/>
                          </a:solidFill>
                        </a:defRPr>
                      </a:pPr>
                      <a:r>
                        <a:rPr lang="zh-CN" altLang="en-US" sz="1400" dirty="0">
                          <a:solidFill>
                            <a:srgbClr val="504E4E"/>
                          </a:solidFill>
                          <a:latin typeface="Arial" panose="020B0604020202020204" pitchFamily="34" charset="0"/>
                          <a:cs typeface="Arial" panose="020B0604020202020204" pitchFamily="34" charset="0"/>
                        </a:rPr>
                        <a:t>股东持有股份数和款额；</a:t>
                      </a:r>
                      <a:endParaRPr lang="en-US" altLang="zh-CN" sz="1400" dirty="0">
                        <a:solidFill>
                          <a:srgbClr val="504E4E"/>
                        </a:solidFill>
                        <a:latin typeface="Arial" panose="020B0604020202020204" pitchFamily="34" charset="0"/>
                        <a:cs typeface="Arial" panose="020B0604020202020204" pitchFamily="34" charset="0"/>
                      </a:endParaRPr>
                    </a:p>
                    <a:p>
                      <a:pPr marL="342900" indent="-342900" algn="l" defTabSz="914400">
                        <a:buAutoNum type="arabicPeriod"/>
                        <a:defRPr sz="1800">
                          <a:solidFill>
                            <a:srgbClr val="000000"/>
                          </a:solidFill>
                        </a:defRPr>
                      </a:pPr>
                      <a:r>
                        <a:rPr lang="zh-CN" altLang="en-US" sz="1400" dirty="0">
                          <a:solidFill>
                            <a:srgbClr val="504E4E"/>
                          </a:solidFill>
                          <a:latin typeface="Arial" panose="020B0604020202020204" pitchFamily="34" charset="0"/>
                          <a:cs typeface="Arial" panose="020B0604020202020204" pitchFamily="34" charset="0"/>
                        </a:rPr>
                        <a:t>董事、股东、最终受益人</a:t>
                      </a:r>
                      <a:r>
                        <a:rPr lang="en-US" altLang="zh-CN" sz="1400" dirty="0">
                          <a:solidFill>
                            <a:srgbClr val="504E4E"/>
                          </a:solidFill>
                          <a:latin typeface="Arial" panose="020B0604020202020204" pitchFamily="34" charset="0"/>
                          <a:cs typeface="Arial" panose="020B0604020202020204" pitchFamily="34" charset="0"/>
                        </a:rPr>
                        <a:t>DD</a:t>
                      </a:r>
                      <a:r>
                        <a:rPr lang="zh-CN" altLang="en-US" sz="1400" dirty="0">
                          <a:solidFill>
                            <a:srgbClr val="504E4E"/>
                          </a:solidFill>
                          <a:latin typeface="Arial" panose="020B0604020202020204" pitchFamily="34" charset="0"/>
                          <a:cs typeface="Arial" panose="020B0604020202020204" pitchFamily="34" charset="0"/>
                        </a:rPr>
                        <a:t>；</a:t>
                      </a:r>
                      <a:endParaRPr lang="en-US" altLang="zh-CN" sz="1400" dirty="0">
                        <a:solidFill>
                          <a:srgbClr val="504E4E"/>
                        </a:solidFill>
                        <a:latin typeface="Arial" panose="020B0604020202020204" pitchFamily="34" charset="0"/>
                        <a:cs typeface="Arial" panose="020B0604020202020204" pitchFamily="34" charset="0"/>
                      </a:endParaRPr>
                    </a:p>
                    <a:p>
                      <a:pPr marL="342900" indent="-342900" algn="l" defTabSz="914400">
                        <a:buAutoNum type="arabicPeriod"/>
                        <a:defRPr sz="1800">
                          <a:solidFill>
                            <a:srgbClr val="000000"/>
                          </a:solidFill>
                        </a:defRPr>
                      </a:pPr>
                      <a:r>
                        <a:rPr lang="zh-CN" altLang="en-US" sz="1400" dirty="0">
                          <a:solidFill>
                            <a:srgbClr val="504E4E"/>
                          </a:solidFill>
                          <a:latin typeface="Arial" panose="020B0604020202020204" pitchFamily="34" charset="0"/>
                          <a:cs typeface="Arial" panose="020B0604020202020204" pitchFamily="34" charset="0"/>
                        </a:rPr>
                        <a:t>公司业务性质及所在地；</a:t>
                      </a:r>
                      <a:endParaRPr lang="en-US" altLang="zh-CN" sz="1400" dirty="0">
                        <a:solidFill>
                          <a:srgbClr val="504E4E"/>
                        </a:solidFill>
                        <a:latin typeface="Arial" panose="020B0604020202020204" pitchFamily="34" charset="0"/>
                        <a:cs typeface="Arial" panose="020B0604020202020204" pitchFamily="34" charset="0"/>
                      </a:endParaRPr>
                    </a:p>
                    <a:p>
                      <a:pPr marL="342900" indent="-342900" algn="l" defTabSz="914400">
                        <a:buAutoNum type="arabicPeriod"/>
                        <a:defRPr sz="1800">
                          <a:solidFill>
                            <a:srgbClr val="000000"/>
                          </a:solidFill>
                        </a:defRPr>
                      </a:pPr>
                      <a:r>
                        <a:rPr lang="zh-CN" altLang="en-US" sz="1400" dirty="0">
                          <a:solidFill>
                            <a:srgbClr val="504E4E"/>
                          </a:solidFill>
                          <a:latin typeface="Arial" panose="020B0604020202020204" pitchFamily="34" charset="0"/>
                          <a:cs typeface="Arial" panose="020B0604020202020204" pitchFamily="34" charset="0"/>
                        </a:rPr>
                        <a:t>资金来源</a:t>
                      </a:r>
                      <a:endParaRPr sz="1400" dirty="0">
                        <a:solidFill>
                          <a:srgbClr val="504E4E"/>
                        </a:solidFill>
                        <a:latin typeface="Arial" panose="020B0604020202020204" pitchFamily="34" charset="0"/>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indent="-342900" algn="l" defTabSz="914400">
                        <a:buAutoNum type="arabicPeriod"/>
                        <a:defRPr sz="1800">
                          <a:solidFill>
                            <a:srgbClr val="000000"/>
                          </a:solidFill>
                        </a:defRPr>
                      </a:pPr>
                      <a:r>
                        <a:rPr lang="zh-CN" altLang="en-US" sz="1400" dirty="0">
                          <a:solidFill>
                            <a:srgbClr val="504E4E"/>
                          </a:solidFill>
                          <a:latin typeface="Arial" panose="020B0604020202020204" pitchFamily="34" charset="0"/>
                          <a:cs typeface="Arial" panose="020B0604020202020204" pitchFamily="34" charset="0"/>
                        </a:rPr>
                        <a:t>公司名称；</a:t>
                      </a:r>
                    </a:p>
                    <a:p>
                      <a:pPr marL="342900" indent="-342900" algn="l" defTabSz="914400">
                        <a:buAutoNum type="arabicPeriod"/>
                        <a:defRPr sz="1800">
                          <a:solidFill>
                            <a:srgbClr val="000000"/>
                          </a:solidFill>
                        </a:defRPr>
                      </a:pPr>
                      <a:r>
                        <a:rPr lang="zh-CN" altLang="en-US" sz="1400" dirty="0">
                          <a:solidFill>
                            <a:srgbClr val="504E4E"/>
                          </a:solidFill>
                          <a:latin typeface="Arial" panose="020B0604020202020204" pitchFamily="34" charset="0"/>
                          <a:cs typeface="Arial" panose="020B0604020202020204" pitchFamily="34" charset="0"/>
                        </a:rPr>
                        <a:t>注册资本；</a:t>
                      </a:r>
                    </a:p>
                    <a:p>
                      <a:pPr marL="342900" indent="-342900" algn="l" defTabSz="914400">
                        <a:buAutoNum type="arabicPeriod"/>
                        <a:defRPr sz="1800">
                          <a:solidFill>
                            <a:srgbClr val="000000"/>
                          </a:solidFill>
                        </a:defRPr>
                      </a:pPr>
                      <a:r>
                        <a:rPr lang="zh-CN" altLang="en-US" sz="1400" dirty="0">
                          <a:solidFill>
                            <a:srgbClr val="504E4E"/>
                          </a:solidFill>
                          <a:latin typeface="Arial" panose="020B0604020202020204" pitchFamily="34" charset="0"/>
                          <a:cs typeface="Arial" panose="020B0604020202020204" pitchFamily="34" charset="0"/>
                        </a:rPr>
                        <a:t>股东持有股份数和款额，投票权；</a:t>
                      </a:r>
                    </a:p>
                    <a:p>
                      <a:pPr marL="342900" indent="-342900" algn="l" defTabSz="914400">
                        <a:buAutoNum type="arabicPeriod"/>
                        <a:defRPr sz="1800">
                          <a:solidFill>
                            <a:srgbClr val="000000"/>
                          </a:solidFill>
                        </a:defRPr>
                      </a:pPr>
                      <a:r>
                        <a:rPr lang="zh-CN" altLang="en-US" sz="1400" dirty="0">
                          <a:solidFill>
                            <a:srgbClr val="504E4E"/>
                          </a:solidFill>
                          <a:latin typeface="Arial" panose="020B0604020202020204" pitchFamily="34" charset="0"/>
                          <a:cs typeface="Arial" panose="020B0604020202020204" pitchFamily="34" charset="0"/>
                        </a:rPr>
                        <a:t>董事、股东、最终受益人</a:t>
                      </a:r>
                      <a:r>
                        <a:rPr lang="en-US" altLang="zh-CN" sz="1400" dirty="0">
                          <a:solidFill>
                            <a:srgbClr val="504E4E"/>
                          </a:solidFill>
                          <a:latin typeface="Arial" panose="020B0604020202020204" pitchFamily="34" charset="0"/>
                          <a:cs typeface="Arial" panose="020B0604020202020204" pitchFamily="34" charset="0"/>
                        </a:rPr>
                        <a:t>DD</a:t>
                      </a:r>
                      <a:r>
                        <a:rPr lang="zh-CN" altLang="en-US" sz="1400" dirty="0">
                          <a:solidFill>
                            <a:srgbClr val="504E4E"/>
                          </a:solidFill>
                          <a:latin typeface="Arial" panose="020B0604020202020204" pitchFamily="34" charset="0"/>
                          <a:cs typeface="Arial" panose="020B0604020202020204" pitchFamily="34" charset="0"/>
                        </a:rPr>
                        <a:t>；</a:t>
                      </a:r>
                    </a:p>
                    <a:p>
                      <a:pPr marL="342900" indent="-342900" algn="l" defTabSz="914400">
                        <a:buAutoNum type="arabicPeriod"/>
                        <a:defRPr sz="1800">
                          <a:solidFill>
                            <a:srgbClr val="000000"/>
                          </a:solidFill>
                        </a:defRPr>
                      </a:pPr>
                      <a:r>
                        <a:rPr lang="zh-CN" altLang="en-US" sz="1400" dirty="0">
                          <a:solidFill>
                            <a:srgbClr val="504E4E"/>
                          </a:solidFill>
                          <a:latin typeface="Arial" panose="020B0604020202020204" pitchFamily="34" charset="0"/>
                          <a:cs typeface="Arial" panose="020B0604020202020204" pitchFamily="34" charset="0"/>
                        </a:rPr>
                        <a:t>公司业务性质及所在地；</a:t>
                      </a:r>
                    </a:p>
                    <a:p>
                      <a:pPr marL="342900" indent="-342900" algn="l" defTabSz="914400">
                        <a:buAutoNum type="arabicPeriod"/>
                        <a:defRPr sz="1800">
                          <a:solidFill>
                            <a:srgbClr val="000000"/>
                          </a:solidFill>
                        </a:defRPr>
                      </a:pPr>
                      <a:r>
                        <a:rPr lang="zh-CN" altLang="en-US" sz="1400" dirty="0">
                          <a:solidFill>
                            <a:srgbClr val="504E4E"/>
                          </a:solidFill>
                          <a:latin typeface="Arial" panose="020B0604020202020204" pitchFamily="34" charset="0"/>
                          <a:cs typeface="Arial" panose="020B0604020202020204" pitchFamily="34" charset="0"/>
                        </a:rPr>
                        <a:t>资金来源</a:t>
                      </a: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indent="-342900" algn="l" defTabSz="914400">
                        <a:buAutoNum type="arabicPeriod"/>
                        <a:defRPr sz="1800">
                          <a:solidFill>
                            <a:srgbClr val="000000"/>
                          </a:solidFill>
                        </a:defRPr>
                      </a:pPr>
                      <a:r>
                        <a:rPr lang="zh-CN" altLang="en-US" sz="1400" dirty="0">
                          <a:solidFill>
                            <a:srgbClr val="504E4E"/>
                          </a:solidFill>
                          <a:latin typeface="Arial" panose="020B0604020202020204" pitchFamily="34" charset="0"/>
                          <a:cs typeface="Arial" panose="020B0604020202020204" pitchFamily="34" charset="0"/>
                        </a:rPr>
                        <a:t>公司名称；</a:t>
                      </a:r>
                    </a:p>
                    <a:p>
                      <a:pPr marL="342900" indent="-342900" algn="l" defTabSz="914400">
                        <a:buAutoNum type="arabicPeriod"/>
                        <a:defRPr sz="1800">
                          <a:solidFill>
                            <a:srgbClr val="000000"/>
                          </a:solidFill>
                        </a:defRPr>
                      </a:pPr>
                      <a:r>
                        <a:rPr lang="zh-CN" altLang="en-US" sz="1400" dirty="0">
                          <a:solidFill>
                            <a:srgbClr val="504E4E"/>
                          </a:solidFill>
                          <a:latin typeface="Arial" panose="020B0604020202020204" pitchFamily="34" charset="0"/>
                          <a:cs typeface="Arial" panose="020B0604020202020204" pitchFamily="34" charset="0"/>
                        </a:rPr>
                        <a:t>注册资本；</a:t>
                      </a:r>
                    </a:p>
                    <a:p>
                      <a:pPr marL="342900" indent="-342900" algn="l" defTabSz="914400">
                        <a:buAutoNum type="arabicPeriod"/>
                        <a:defRPr sz="1800">
                          <a:solidFill>
                            <a:srgbClr val="000000"/>
                          </a:solidFill>
                        </a:defRPr>
                      </a:pPr>
                      <a:r>
                        <a:rPr lang="zh-CN" altLang="en-US" sz="1400" dirty="0">
                          <a:solidFill>
                            <a:srgbClr val="504E4E"/>
                          </a:solidFill>
                          <a:latin typeface="Arial" panose="020B0604020202020204" pitchFamily="34" charset="0"/>
                          <a:cs typeface="Arial" panose="020B0604020202020204" pitchFamily="34" charset="0"/>
                        </a:rPr>
                        <a:t>股东持有股份数和款额；</a:t>
                      </a:r>
                    </a:p>
                    <a:p>
                      <a:pPr marL="342900" indent="-342900" algn="l" defTabSz="914400">
                        <a:buAutoNum type="arabicPeriod"/>
                        <a:defRPr sz="1800">
                          <a:solidFill>
                            <a:srgbClr val="000000"/>
                          </a:solidFill>
                        </a:defRPr>
                      </a:pPr>
                      <a:r>
                        <a:rPr lang="zh-CN" altLang="en-US" sz="1400" dirty="0">
                          <a:solidFill>
                            <a:srgbClr val="504E4E"/>
                          </a:solidFill>
                          <a:latin typeface="Arial" panose="020B0604020202020204" pitchFamily="34" charset="0"/>
                          <a:cs typeface="Arial" panose="020B0604020202020204" pitchFamily="34" charset="0"/>
                        </a:rPr>
                        <a:t>董事、股东、最终受益人</a:t>
                      </a:r>
                      <a:r>
                        <a:rPr lang="en-US" altLang="zh-CN" sz="1400" dirty="0">
                          <a:solidFill>
                            <a:srgbClr val="504E4E"/>
                          </a:solidFill>
                          <a:latin typeface="Arial" panose="020B0604020202020204" pitchFamily="34" charset="0"/>
                          <a:cs typeface="Arial" panose="020B0604020202020204" pitchFamily="34" charset="0"/>
                        </a:rPr>
                        <a:t>DD</a:t>
                      </a:r>
                      <a:r>
                        <a:rPr lang="zh-CN" altLang="en-US" sz="1400" dirty="0">
                          <a:solidFill>
                            <a:srgbClr val="504E4E"/>
                          </a:solidFill>
                          <a:latin typeface="Arial" panose="020B0604020202020204" pitchFamily="34" charset="0"/>
                          <a:cs typeface="Arial" panose="020B0604020202020204" pitchFamily="34" charset="0"/>
                        </a:rPr>
                        <a:t>；</a:t>
                      </a:r>
                    </a:p>
                    <a:p>
                      <a:pPr marL="342900" indent="-342900" algn="l" defTabSz="914400">
                        <a:buAutoNum type="arabicPeriod"/>
                        <a:defRPr sz="1800">
                          <a:solidFill>
                            <a:srgbClr val="000000"/>
                          </a:solidFill>
                        </a:defRPr>
                      </a:pPr>
                      <a:r>
                        <a:rPr lang="zh-CN" altLang="en-US" sz="1400" dirty="0">
                          <a:solidFill>
                            <a:srgbClr val="504E4E"/>
                          </a:solidFill>
                          <a:latin typeface="Arial" panose="020B0604020202020204" pitchFamily="34" charset="0"/>
                          <a:cs typeface="Arial" panose="020B0604020202020204" pitchFamily="34" charset="0"/>
                        </a:rPr>
                        <a:t>公司业务性质及所在地；</a:t>
                      </a:r>
                    </a:p>
                    <a:p>
                      <a:pPr marL="342900" indent="-342900" algn="l" defTabSz="914400">
                        <a:buAutoNum type="arabicPeriod"/>
                        <a:defRPr sz="1800">
                          <a:solidFill>
                            <a:srgbClr val="000000"/>
                          </a:solidFill>
                        </a:defRPr>
                      </a:pPr>
                      <a:r>
                        <a:rPr lang="zh-CN" altLang="en-US" sz="1400" dirty="0">
                          <a:solidFill>
                            <a:srgbClr val="504E4E"/>
                          </a:solidFill>
                          <a:latin typeface="Arial" panose="020B0604020202020204" pitchFamily="34" charset="0"/>
                          <a:cs typeface="Arial" panose="020B0604020202020204" pitchFamily="34" charset="0"/>
                        </a:rPr>
                        <a:t>资金来源</a:t>
                      </a: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indent="-342900" algn="l" defTabSz="914400">
                        <a:buAutoNum type="arabicPeriod"/>
                        <a:defRPr sz="1800">
                          <a:solidFill>
                            <a:srgbClr val="000000"/>
                          </a:solidFill>
                        </a:defRPr>
                      </a:pPr>
                      <a:r>
                        <a:rPr lang="zh-CN" altLang="en-US" sz="1400" dirty="0">
                          <a:solidFill>
                            <a:srgbClr val="504E4E"/>
                          </a:solidFill>
                          <a:latin typeface="Arial" panose="020B0604020202020204" pitchFamily="34" charset="0"/>
                          <a:cs typeface="Arial" panose="020B0604020202020204" pitchFamily="34" charset="0"/>
                        </a:rPr>
                        <a:t>公司名称；</a:t>
                      </a:r>
                    </a:p>
                    <a:p>
                      <a:pPr marL="342900" indent="-342900" algn="l" defTabSz="914400">
                        <a:buAutoNum type="arabicPeriod"/>
                        <a:defRPr sz="1800">
                          <a:solidFill>
                            <a:srgbClr val="000000"/>
                          </a:solidFill>
                        </a:defRPr>
                      </a:pPr>
                      <a:r>
                        <a:rPr lang="zh-CN" altLang="en-US" sz="1400" dirty="0">
                          <a:solidFill>
                            <a:srgbClr val="504E4E"/>
                          </a:solidFill>
                          <a:latin typeface="Arial" panose="020B0604020202020204" pitchFamily="34" charset="0"/>
                          <a:cs typeface="Arial" panose="020B0604020202020204" pitchFamily="34" charset="0"/>
                        </a:rPr>
                        <a:t>注册资本；</a:t>
                      </a:r>
                    </a:p>
                    <a:p>
                      <a:pPr marL="342900" indent="-342900" algn="l" defTabSz="914400">
                        <a:buAutoNum type="arabicPeriod"/>
                        <a:defRPr sz="1800">
                          <a:solidFill>
                            <a:srgbClr val="000000"/>
                          </a:solidFill>
                        </a:defRPr>
                      </a:pPr>
                      <a:r>
                        <a:rPr lang="zh-CN" altLang="en-US" sz="1400" dirty="0">
                          <a:solidFill>
                            <a:srgbClr val="504E4E"/>
                          </a:solidFill>
                          <a:latin typeface="Arial" panose="020B0604020202020204" pitchFamily="34" charset="0"/>
                          <a:cs typeface="Arial" panose="020B0604020202020204" pitchFamily="34" charset="0"/>
                        </a:rPr>
                        <a:t>股东持有股份数和款额；</a:t>
                      </a:r>
                    </a:p>
                    <a:p>
                      <a:pPr marL="342900" indent="-342900" algn="l" defTabSz="914400">
                        <a:buAutoNum type="arabicPeriod"/>
                        <a:defRPr sz="1800">
                          <a:solidFill>
                            <a:srgbClr val="000000"/>
                          </a:solidFill>
                        </a:defRPr>
                      </a:pPr>
                      <a:r>
                        <a:rPr lang="zh-CN" altLang="en-US" sz="1400" dirty="0">
                          <a:solidFill>
                            <a:srgbClr val="504E4E"/>
                          </a:solidFill>
                          <a:latin typeface="Arial" panose="020B0604020202020204" pitchFamily="34" charset="0"/>
                          <a:cs typeface="Arial" panose="020B0604020202020204" pitchFamily="34" charset="0"/>
                        </a:rPr>
                        <a:t>董事、股东、最终受益人</a:t>
                      </a:r>
                      <a:r>
                        <a:rPr lang="en-US" altLang="zh-CN" sz="1400" dirty="0">
                          <a:solidFill>
                            <a:srgbClr val="504E4E"/>
                          </a:solidFill>
                          <a:latin typeface="Arial" panose="020B0604020202020204" pitchFamily="34" charset="0"/>
                          <a:cs typeface="Arial" panose="020B0604020202020204" pitchFamily="34" charset="0"/>
                        </a:rPr>
                        <a:t>DD</a:t>
                      </a:r>
                      <a:r>
                        <a:rPr lang="zh-CN" altLang="en-US" sz="1400" dirty="0">
                          <a:solidFill>
                            <a:srgbClr val="504E4E"/>
                          </a:solidFill>
                          <a:latin typeface="Arial" panose="020B0604020202020204" pitchFamily="34" charset="0"/>
                          <a:cs typeface="Arial" panose="020B0604020202020204" pitchFamily="34" charset="0"/>
                        </a:rPr>
                        <a:t>；</a:t>
                      </a:r>
                    </a:p>
                    <a:p>
                      <a:pPr marL="342900" indent="-342900" algn="l" defTabSz="914400">
                        <a:buAutoNum type="arabicPeriod"/>
                        <a:defRPr sz="1800">
                          <a:solidFill>
                            <a:srgbClr val="000000"/>
                          </a:solidFill>
                        </a:defRPr>
                      </a:pPr>
                      <a:r>
                        <a:rPr lang="zh-CN" altLang="en-US" sz="1400" dirty="0">
                          <a:solidFill>
                            <a:srgbClr val="504E4E"/>
                          </a:solidFill>
                          <a:latin typeface="Arial" panose="020B0604020202020204" pitchFamily="34" charset="0"/>
                          <a:cs typeface="Arial" panose="020B0604020202020204" pitchFamily="34" charset="0"/>
                        </a:rPr>
                        <a:t>公司业务性质及所在地；</a:t>
                      </a:r>
                    </a:p>
                    <a:p>
                      <a:pPr marL="342900" indent="-342900" algn="l" defTabSz="914400">
                        <a:buAutoNum type="arabicPeriod"/>
                        <a:defRPr sz="1800">
                          <a:solidFill>
                            <a:srgbClr val="000000"/>
                          </a:solidFill>
                        </a:defRPr>
                      </a:pPr>
                      <a:r>
                        <a:rPr lang="zh-CN" altLang="en-US" sz="1400" dirty="0">
                          <a:solidFill>
                            <a:srgbClr val="504E4E"/>
                          </a:solidFill>
                          <a:latin typeface="Arial" panose="020B0604020202020204" pitchFamily="34" charset="0"/>
                          <a:cs typeface="Arial" panose="020B0604020202020204" pitchFamily="34" charset="0"/>
                        </a:rPr>
                        <a:t>资金来源</a:t>
                      </a: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202787">
                <a:tc>
                  <a:txBody>
                    <a:bodyPr/>
                    <a:lstStyle/>
                    <a:p>
                      <a:pPr algn="l" defTabSz="914400">
                        <a:defRPr sz="1800">
                          <a:solidFill>
                            <a:srgbClr val="000000"/>
                          </a:solidFill>
                        </a:defRPr>
                      </a:pPr>
                      <a:r>
                        <a:rPr lang="zh-CN" altLang="en-US" sz="1600" dirty="0">
                          <a:solidFill>
                            <a:srgbClr val="FFFFFF"/>
                          </a:solidFill>
                          <a:latin typeface="Arial" panose="020B0604020202020204" pitchFamily="34" charset="0"/>
                          <a:cs typeface="Arial" panose="020B0604020202020204" pitchFamily="34" charset="0"/>
                        </a:rPr>
                        <a:t>注册后获得的文件</a:t>
                      </a:r>
                      <a:endParaRPr sz="1600" dirty="0">
                        <a:solidFill>
                          <a:srgbClr val="FFFFFF"/>
                        </a:solidFill>
                        <a:latin typeface="Arial" panose="020B0604020202020204" pitchFamily="34" charset="0"/>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FAFAF"/>
                    </a:solidFill>
                  </a:tcPr>
                </a:tc>
                <a:tc>
                  <a:txBody>
                    <a:bodyPr/>
                    <a:lstStyle/>
                    <a:p>
                      <a:pPr marL="342900" indent="-342900" algn="l" defTabSz="914400">
                        <a:buFont typeface="+mj-lt"/>
                        <a:buAutoNum type="arabicPeriod"/>
                        <a:defRPr sz="1800">
                          <a:solidFill>
                            <a:srgbClr val="000000"/>
                          </a:solidFill>
                        </a:defRPr>
                      </a:pPr>
                      <a:r>
                        <a:rPr lang="en-US" sz="1400" kern="1200" dirty="0">
                          <a:solidFill>
                            <a:srgbClr val="504E4E"/>
                          </a:solidFill>
                          <a:latin typeface="Arial" panose="020B0604020202020204" pitchFamily="34" charset="0"/>
                          <a:ea typeface="+mn-ea"/>
                          <a:cs typeface="Arial" panose="020B0604020202020204" pitchFamily="34" charset="0"/>
                        </a:rPr>
                        <a:t>Certificate of Incorporation</a:t>
                      </a:r>
                      <a:r>
                        <a:rPr lang="zh-CN" altLang="en-US" sz="1400" kern="1200" dirty="0">
                          <a:solidFill>
                            <a:srgbClr val="504E4E"/>
                          </a:solidFill>
                          <a:latin typeface="Arial" panose="020B0604020202020204" pitchFamily="34" charset="0"/>
                          <a:ea typeface="+mn-ea"/>
                          <a:cs typeface="Arial" panose="020B0604020202020204" pitchFamily="34" charset="0"/>
                        </a:rPr>
                        <a:t>注册证书；</a:t>
                      </a:r>
                    </a:p>
                    <a:p>
                      <a:pPr marL="342900" indent="-342900" algn="l" defTabSz="914400">
                        <a:buFont typeface="+mj-lt"/>
                        <a:buAutoNum type="arabicPeriod"/>
                        <a:defRPr sz="1800">
                          <a:solidFill>
                            <a:srgbClr val="000000"/>
                          </a:solidFill>
                        </a:defRPr>
                      </a:pPr>
                      <a:r>
                        <a:rPr lang="en-US" sz="1400" kern="1200" dirty="0">
                          <a:solidFill>
                            <a:srgbClr val="504E4E"/>
                          </a:solidFill>
                          <a:latin typeface="Arial" panose="020B0604020202020204" pitchFamily="34" charset="0"/>
                          <a:ea typeface="+mn-ea"/>
                          <a:cs typeface="Arial" panose="020B0604020202020204" pitchFamily="34" charset="0"/>
                        </a:rPr>
                        <a:t>Certificate of Incumbency</a:t>
                      </a:r>
                      <a:r>
                        <a:rPr lang="zh-CN" altLang="en-US" sz="1400" kern="1200" dirty="0">
                          <a:solidFill>
                            <a:srgbClr val="504E4E"/>
                          </a:solidFill>
                          <a:latin typeface="Arial" panose="020B0604020202020204" pitchFamily="34" charset="0"/>
                          <a:ea typeface="+mn-ea"/>
                          <a:cs typeface="Arial" panose="020B0604020202020204" pitchFamily="34" charset="0"/>
                        </a:rPr>
                        <a:t>注册代理人证书；</a:t>
                      </a:r>
                    </a:p>
                    <a:p>
                      <a:pPr marL="342900" indent="-342900" algn="l" defTabSz="914400">
                        <a:buFont typeface="+mj-lt"/>
                        <a:buAutoNum type="arabicPeriod"/>
                        <a:defRPr sz="1800">
                          <a:solidFill>
                            <a:srgbClr val="000000"/>
                          </a:solidFill>
                        </a:defRPr>
                      </a:pPr>
                      <a:r>
                        <a:rPr lang="en-US" sz="1400" kern="1200" dirty="0">
                          <a:solidFill>
                            <a:srgbClr val="504E4E"/>
                          </a:solidFill>
                          <a:latin typeface="Arial" panose="020B0604020202020204" pitchFamily="34" charset="0"/>
                          <a:ea typeface="+mn-ea"/>
                          <a:cs typeface="Arial" panose="020B0604020202020204" pitchFamily="34" charset="0"/>
                        </a:rPr>
                        <a:t>Appointment of the First Director(s)</a:t>
                      </a:r>
                      <a:r>
                        <a:rPr lang="zh-CN" altLang="en-US" sz="1400" kern="1200" dirty="0">
                          <a:solidFill>
                            <a:srgbClr val="504E4E"/>
                          </a:solidFill>
                          <a:latin typeface="Arial" panose="020B0604020202020204" pitchFamily="34" charset="0"/>
                          <a:ea typeface="+mn-ea"/>
                          <a:cs typeface="Arial" panose="020B0604020202020204" pitchFamily="34" charset="0"/>
                        </a:rPr>
                        <a:t>首任董事委任书；</a:t>
                      </a:r>
                    </a:p>
                    <a:p>
                      <a:pPr marL="342900" indent="-342900" algn="l" defTabSz="914400">
                        <a:buFont typeface="+mj-lt"/>
                        <a:buAutoNum type="arabicPeriod"/>
                        <a:defRPr sz="1800">
                          <a:solidFill>
                            <a:srgbClr val="000000"/>
                          </a:solidFill>
                        </a:defRPr>
                      </a:pPr>
                      <a:r>
                        <a:rPr lang="en-US" sz="1400" kern="1200" dirty="0">
                          <a:solidFill>
                            <a:srgbClr val="504E4E"/>
                          </a:solidFill>
                          <a:latin typeface="Arial" panose="020B0604020202020204" pitchFamily="34" charset="0"/>
                          <a:ea typeface="+mn-ea"/>
                          <a:cs typeface="Arial" panose="020B0604020202020204" pitchFamily="34" charset="0"/>
                        </a:rPr>
                        <a:t>Directors Acceptance Letter</a:t>
                      </a:r>
                      <a:r>
                        <a:rPr lang="zh-CN" altLang="en-US" sz="1400" kern="1200" dirty="0">
                          <a:solidFill>
                            <a:srgbClr val="504E4E"/>
                          </a:solidFill>
                          <a:latin typeface="Arial" panose="020B0604020202020204" pitchFamily="34" charset="0"/>
                          <a:ea typeface="+mn-ea"/>
                          <a:cs typeface="Arial" panose="020B0604020202020204" pitchFamily="34" charset="0"/>
                        </a:rPr>
                        <a:t>董事任职同意书；</a:t>
                      </a:r>
                    </a:p>
                    <a:p>
                      <a:pPr marL="342900" indent="-342900" algn="l" defTabSz="914400">
                        <a:buFont typeface="+mj-lt"/>
                        <a:buAutoNum type="arabicPeriod"/>
                        <a:defRPr sz="1800">
                          <a:solidFill>
                            <a:srgbClr val="000000"/>
                          </a:solidFill>
                        </a:defRPr>
                      </a:pPr>
                      <a:r>
                        <a:rPr lang="en-US" sz="1400" kern="1200" dirty="0">
                          <a:solidFill>
                            <a:srgbClr val="504E4E"/>
                          </a:solidFill>
                          <a:latin typeface="Arial" panose="020B0604020202020204" pitchFamily="34" charset="0"/>
                          <a:ea typeface="+mn-ea"/>
                          <a:cs typeface="Arial" panose="020B0604020202020204" pitchFamily="34" charset="0"/>
                        </a:rPr>
                        <a:t>Resolution of Directors Consented to in Writing</a:t>
                      </a:r>
                      <a:r>
                        <a:rPr lang="zh-CN" altLang="en-US" sz="1400" kern="1200" dirty="0">
                          <a:solidFill>
                            <a:srgbClr val="504E4E"/>
                          </a:solidFill>
                          <a:latin typeface="Arial" panose="020B0604020202020204" pitchFamily="34" charset="0"/>
                          <a:ea typeface="+mn-ea"/>
                          <a:cs typeface="Arial" panose="020B0604020202020204" pitchFamily="34" charset="0"/>
                        </a:rPr>
                        <a:t>董事决议；</a:t>
                      </a:r>
                    </a:p>
                    <a:p>
                      <a:pPr marL="342900" indent="-342900" algn="l" defTabSz="914400">
                        <a:buFont typeface="+mj-lt"/>
                        <a:buAutoNum type="arabicPeriod"/>
                        <a:defRPr sz="1800">
                          <a:solidFill>
                            <a:srgbClr val="000000"/>
                          </a:solidFill>
                        </a:defRPr>
                      </a:pPr>
                      <a:r>
                        <a:rPr lang="en-US" sz="1400" kern="1200" dirty="0">
                          <a:solidFill>
                            <a:srgbClr val="504E4E"/>
                          </a:solidFill>
                          <a:latin typeface="Arial" panose="020B0604020202020204" pitchFamily="34" charset="0"/>
                          <a:ea typeface="+mn-ea"/>
                          <a:cs typeface="Arial" panose="020B0604020202020204" pitchFamily="34" charset="0"/>
                        </a:rPr>
                        <a:t>Register of Members and Share Ledger</a:t>
                      </a:r>
                      <a:r>
                        <a:rPr lang="zh-CN" altLang="en-US" sz="1400" kern="1200" dirty="0">
                          <a:solidFill>
                            <a:srgbClr val="504E4E"/>
                          </a:solidFill>
                          <a:latin typeface="Arial" panose="020B0604020202020204" pitchFamily="34" charset="0"/>
                          <a:ea typeface="+mn-ea"/>
                          <a:cs typeface="Arial" panose="020B0604020202020204" pitchFamily="34" charset="0"/>
                        </a:rPr>
                        <a:t>股东登记册；</a:t>
                      </a:r>
                    </a:p>
                    <a:p>
                      <a:pPr marL="342900" indent="-342900" algn="l" defTabSz="914400">
                        <a:buFont typeface="+mj-lt"/>
                        <a:buAutoNum type="arabicPeriod"/>
                        <a:defRPr sz="1800">
                          <a:solidFill>
                            <a:srgbClr val="000000"/>
                          </a:solidFill>
                        </a:defRPr>
                      </a:pPr>
                      <a:r>
                        <a:rPr lang="en-US" sz="1400" kern="1200" dirty="0">
                          <a:solidFill>
                            <a:srgbClr val="504E4E"/>
                          </a:solidFill>
                          <a:latin typeface="Arial" panose="020B0604020202020204" pitchFamily="34" charset="0"/>
                          <a:ea typeface="+mn-ea"/>
                          <a:cs typeface="Arial" panose="020B0604020202020204" pitchFamily="34" charset="0"/>
                        </a:rPr>
                        <a:t>Register of Directors</a:t>
                      </a:r>
                      <a:r>
                        <a:rPr lang="zh-CN" altLang="en-US" sz="1400" kern="1200" dirty="0">
                          <a:solidFill>
                            <a:srgbClr val="504E4E"/>
                          </a:solidFill>
                          <a:latin typeface="Arial" panose="020B0604020202020204" pitchFamily="34" charset="0"/>
                          <a:ea typeface="+mn-ea"/>
                          <a:cs typeface="Arial" panose="020B0604020202020204" pitchFamily="34" charset="0"/>
                        </a:rPr>
                        <a:t>董事登记册；</a:t>
                      </a:r>
                    </a:p>
                    <a:p>
                      <a:pPr marL="342900" indent="-342900" algn="l" defTabSz="914400">
                        <a:buFont typeface="+mj-lt"/>
                        <a:buAutoNum type="arabicPeriod"/>
                        <a:defRPr sz="1800">
                          <a:solidFill>
                            <a:srgbClr val="000000"/>
                          </a:solidFill>
                        </a:defRPr>
                      </a:pPr>
                      <a:r>
                        <a:rPr lang="en-US" sz="1400" kern="1200" dirty="0">
                          <a:solidFill>
                            <a:srgbClr val="504E4E"/>
                          </a:solidFill>
                          <a:latin typeface="Arial" panose="020B0604020202020204" pitchFamily="34" charset="0"/>
                          <a:ea typeface="+mn-ea"/>
                          <a:cs typeface="Arial" panose="020B0604020202020204" pitchFamily="34" charset="0"/>
                        </a:rPr>
                        <a:t>Share certificate</a:t>
                      </a:r>
                      <a:r>
                        <a:rPr lang="zh-CN" altLang="en-US" sz="1400" kern="1200" dirty="0">
                          <a:solidFill>
                            <a:srgbClr val="504E4E"/>
                          </a:solidFill>
                          <a:latin typeface="Arial" panose="020B0604020202020204" pitchFamily="34" charset="0"/>
                          <a:ea typeface="+mn-ea"/>
                          <a:cs typeface="Arial" panose="020B0604020202020204" pitchFamily="34" charset="0"/>
                        </a:rPr>
                        <a:t>股票证书；</a:t>
                      </a:r>
                    </a:p>
                    <a:p>
                      <a:pPr marL="342900" indent="-342900" algn="l" defTabSz="914400">
                        <a:buFont typeface="+mj-lt"/>
                        <a:buAutoNum type="arabicPeriod"/>
                        <a:defRPr sz="1800">
                          <a:solidFill>
                            <a:srgbClr val="000000"/>
                          </a:solidFill>
                        </a:defRPr>
                      </a:pPr>
                      <a:r>
                        <a:rPr lang="en-US" sz="1400" kern="1200" dirty="0">
                          <a:solidFill>
                            <a:srgbClr val="504E4E"/>
                          </a:solidFill>
                          <a:latin typeface="Arial" panose="020B0604020202020204" pitchFamily="34" charset="0"/>
                          <a:ea typeface="+mn-ea"/>
                          <a:cs typeface="Arial" panose="020B0604020202020204" pitchFamily="34" charset="0"/>
                        </a:rPr>
                        <a:t>Memorandum and Articles of Association</a:t>
                      </a:r>
                      <a:r>
                        <a:rPr lang="zh-CN" altLang="en-US" sz="1400" kern="1200" dirty="0">
                          <a:solidFill>
                            <a:srgbClr val="504E4E"/>
                          </a:solidFill>
                          <a:latin typeface="Arial" panose="020B0604020202020204" pitchFamily="34" charset="0"/>
                          <a:ea typeface="+mn-ea"/>
                          <a:cs typeface="Arial" panose="020B0604020202020204" pitchFamily="34" charset="0"/>
                        </a:rPr>
                        <a:t>章程；</a:t>
                      </a:r>
                    </a:p>
                    <a:p>
                      <a:pPr marL="342900" indent="-342900" algn="l" defTabSz="914400">
                        <a:buFont typeface="+mj-lt"/>
                        <a:buAutoNum type="arabicPeriod"/>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1</a:t>
                      </a:r>
                      <a:r>
                        <a:rPr lang="en-US" sz="1400" kern="1200" dirty="0">
                          <a:solidFill>
                            <a:srgbClr val="504E4E"/>
                          </a:solidFill>
                          <a:latin typeface="Arial" panose="020B0604020202020204" pitchFamily="34" charset="0"/>
                          <a:ea typeface="+mn-ea"/>
                          <a:cs typeface="Arial" panose="020B0604020202020204" pitchFamily="34" charset="0"/>
                        </a:rPr>
                        <a:t>A company chop, round chop and seal</a:t>
                      </a:r>
                      <a:r>
                        <a:rPr lang="zh-CN" altLang="en-US" sz="1400" kern="1200" dirty="0">
                          <a:solidFill>
                            <a:srgbClr val="504E4E"/>
                          </a:solidFill>
                          <a:latin typeface="Arial" panose="020B0604020202020204" pitchFamily="34" charset="0"/>
                          <a:ea typeface="+mn-ea"/>
                          <a:cs typeface="Arial" panose="020B0604020202020204" pitchFamily="34" charset="0"/>
                        </a:rPr>
                        <a:t>公司印章</a:t>
                      </a:r>
                      <a:endParaRPr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tc>
                  <a:txBody>
                    <a:bodyPr/>
                    <a:lstStyle/>
                    <a:p>
                      <a:pPr marL="342900" indent="-342900" algn="l"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Certificate of Incorporation</a:t>
                      </a:r>
                      <a:r>
                        <a:rPr lang="zh-CN" altLang="en-US" sz="1400" kern="1200" dirty="0">
                          <a:solidFill>
                            <a:srgbClr val="504E4E"/>
                          </a:solidFill>
                          <a:latin typeface="Arial" panose="020B0604020202020204" pitchFamily="34" charset="0"/>
                          <a:ea typeface="+mn-ea"/>
                          <a:cs typeface="Arial" panose="020B0604020202020204" pitchFamily="34" charset="0"/>
                        </a:rPr>
                        <a:t>注册证书；</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Memorandum and Articles of Association</a:t>
                      </a:r>
                      <a:r>
                        <a:rPr lang="zh-CN" altLang="en-US" sz="1400" kern="1200" dirty="0">
                          <a:solidFill>
                            <a:srgbClr val="504E4E"/>
                          </a:solidFill>
                          <a:latin typeface="Arial" panose="020B0604020202020204" pitchFamily="34" charset="0"/>
                          <a:ea typeface="+mn-ea"/>
                          <a:cs typeface="Arial" panose="020B0604020202020204" pitchFamily="34" charset="0"/>
                        </a:rPr>
                        <a:t>公司章程；</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Stamped Affidavit</a:t>
                      </a:r>
                      <a:r>
                        <a:rPr lang="zh-CN" altLang="en-US" sz="1400" kern="1200" dirty="0">
                          <a:solidFill>
                            <a:srgbClr val="504E4E"/>
                          </a:solidFill>
                          <a:latin typeface="Arial" panose="020B0604020202020204" pitchFamily="34" charset="0"/>
                          <a:ea typeface="+mn-ea"/>
                          <a:cs typeface="Arial" panose="020B0604020202020204" pitchFamily="34" charset="0"/>
                        </a:rPr>
                        <a:t>备案宣誓书；</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Appointment of first director by Subscriber of the Company</a:t>
                      </a:r>
                      <a:r>
                        <a:rPr lang="zh-CN" altLang="en-US" sz="1400" kern="1200" dirty="0">
                          <a:solidFill>
                            <a:srgbClr val="504E4E"/>
                          </a:solidFill>
                          <a:latin typeface="Arial" panose="020B0604020202020204" pitchFamily="34" charset="0"/>
                          <a:ea typeface="+mn-ea"/>
                          <a:cs typeface="Arial" panose="020B0604020202020204" pitchFamily="34" charset="0"/>
                        </a:rPr>
                        <a:t>首任董事委任书；</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Director‘s Resolution</a:t>
                      </a:r>
                      <a:r>
                        <a:rPr lang="zh-CN" altLang="en-US" sz="1400" kern="1200" dirty="0">
                          <a:solidFill>
                            <a:srgbClr val="504E4E"/>
                          </a:solidFill>
                          <a:latin typeface="Arial" panose="020B0604020202020204" pitchFamily="34" charset="0"/>
                          <a:ea typeface="+mn-ea"/>
                          <a:cs typeface="Arial" panose="020B0604020202020204" pitchFamily="34" charset="0"/>
                        </a:rPr>
                        <a:t>董事决议；</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Share transfer form</a:t>
                      </a:r>
                      <a:r>
                        <a:rPr lang="zh-CN" altLang="en-US" sz="1400" kern="1200" dirty="0">
                          <a:solidFill>
                            <a:srgbClr val="504E4E"/>
                          </a:solidFill>
                          <a:latin typeface="Arial" panose="020B0604020202020204" pitchFamily="34" charset="0"/>
                          <a:ea typeface="+mn-ea"/>
                          <a:cs typeface="Arial" panose="020B0604020202020204" pitchFamily="34" charset="0"/>
                        </a:rPr>
                        <a:t>股份转让书；</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Application for shares</a:t>
                      </a:r>
                      <a:r>
                        <a:rPr lang="zh-CN" altLang="en-US" sz="1400" kern="1200" dirty="0">
                          <a:solidFill>
                            <a:srgbClr val="504E4E"/>
                          </a:solidFill>
                          <a:latin typeface="Arial" panose="020B0604020202020204" pitchFamily="34" charset="0"/>
                          <a:ea typeface="+mn-ea"/>
                          <a:cs typeface="Arial" panose="020B0604020202020204" pitchFamily="34" charset="0"/>
                        </a:rPr>
                        <a:t>股份申请书；</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Register of Members</a:t>
                      </a:r>
                      <a:r>
                        <a:rPr lang="zh-CN" altLang="en-US" sz="1400" kern="1200" dirty="0">
                          <a:solidFill>
                            <a:srgbClr val="504E4E"/>
                          </a:solidFill>
                          <a:latin typeface="Arial" panose="020B0604020202020204" pitchFamily="34" charset="0"/>
                          <a:ea typeface="+mn-ea"/>
                          <a:cs typeface="Arial" panose="020B0604020202020204" pitchFamily="34" charset="0"/>
                        </a:rPr>
                        <a:t>股东登记册；</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Register of Directors</a:t>
                      </a:r>
                      <a:r>
                        <a:rPr lang="zh-CN" altLang="en-US" sz="1400" kern="1200" dirty="0">
                          <a:solidFill>
                            <a:srgbClr val="504E4E"/>
                          </a:solidFill>
                          <a:latin typeface="Arial" panose="020B0604020202020204" pitchFamily="34" charset="0"/>
                          <a:ea typeface="+mn-ea"/>
                          <a:cs typeface="Arial" panose="020B0604020202020204" pitchFamily="34" charset="0"/>
                        </a:rPr>
                        <a:t>董事登记册；</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Share Certificate</a:t>
                      </a:r>
                      <a:r>
                        <a:rPr lang="zh-CN" altLang="en-US" sz="1400" kern="1200" dirty="0">
                          <a:solidFill>
                            <a:srgbClr val="504E4E"/>
                          </a:solidFill>
                          <a:latin typeface="Arial" panose="020B0604020202020204" pitchFamily="34" charset="0"/>
                          <a:ea typeface="+mn-ea"/>
                          <a:cs typeface="Arial" panose="020B0604020202020204" pitchFamily="34" charset="0"/>
                        </a:rPr>
                        <a:t>股票证书；</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A Seal, an authorized chop and a round chop</a:t>
                      </a:r>
                      <a:r>
                        <a:rPr lang="zh-CN" altLang="en-US" sz="1400" kern="1200" dirty="0">
                          <a:solidFill>
                            <a:srgbClr val="504E4E"/>
                          </a:solidFill>
                          <a:latin typeface="Arial" panose="020B0604020202020204" pitchFamily="34" charset="0"/>
                          <a:ea typeface="+mn-ea"/>
                          <a:cs typeface="Arial" panose="020B0604020202020204" pitchFamily="34" charset="0"/>
                        </a:rPr>
                        <a:t>公司印章</a:t>
                      </a:r>
                      <a:endParaRPr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tc>
                  <a:txBody>
                    <a:bodyPr/>
                    <a:lstStyle/>
                    <a:p>
                      <a:pPr marL="342900" indent="-342900" algn="l"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Certificate of Incorporation</a:t>
                      </a:r>
                      <a:r>
                        <a:rPr lang="zh-CN" altLang="en-US" sz="1400" kern="1200" dirty="0">
                          <a:solidFill>
                            <a:srgbClr val="504E4E"/>
                          </a:solidFill>
                          <a:latin typeface="Arial" panose="020B0604020202020204" pitchFamily="34" charset="0"/>
                          <a:ea typeface="+mn-ea"/>
                          <a:cs typeface="Arial" panose="020B0604020202020204" pitchFamily="34" charset="0"/>
                        </a:rPr>
                        <a:t>注册证书；</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R</a:t>
                      </a:r>
                      <a:r>
                        <a:rPr lang="en-US" altLang="zh-CN" sz="1400" kern="1200" dirty="0">
                          <a:solidFill>
                            <a:srgbClr val="504E4E"/>
                          </a:solidFill>
                          <a:latin typeface="Arial" panose="020B0604020202020204" pitchFamily="34" charset="0"/>
                          <a:ea typeface="+mn-ea"/>
                          <a:cs typeface="Arial" panose="020B0604020202020204" pitchFamily="34" charset="0"/>
                        </a:rPr>
                        <a:t>esolution of Subscriber in Writing</a:t>
                      </a:r>
                      <a:r>
                        <a:rPr lang="zh-CN" altLang="en-US" sz="1400" kern="1200" dirty="0">
                          <a:solidFill>
                            <a:srgbClr val="504E4E"/>
                          </a:solidFill>
                          <a:latin typeface="Arial" panose="020B0604020202020204" pitchFamily="34" charset="0"/>
                          <a:ea typeface="+mn-ea"/>
                          <a:cs typeface="Arial" panose="020B0604020202020204" pitchFamily="34" charset="0"/>
                        </a:rPr>
                        <a:t>发起人决议；</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Certificate of incumbency</a:t>
                      </a:r>
                      <a:r>
                        <a:rPr lang="zh-CN" altLang="en-US" sz="1400" kern="1200" dirty="0">
                          <a:solidFill>
                            <a:srgbClr val="504E4E"/>
                          </a:solidFill>
                          <a:latin typeface="Arial" panose="020B0604020202020204" pitchFamily="34" charset="0"/>
                          <a:ea typeface="+mn-ea"/>
                          <a:cs typeface="Arial" panose="020B0604020202020204" pitchFamily="34" charset="0"/>
                        </a:rPr>
                        <a:t>注册代理人证书；</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Share Registers</a:t>
                      </a:r>
                      <a:r>
                        <a:rPr lang="zh-CN" altLang="en-US" sz="1400" kern="1200" dirty="0">
                          <a:solidFill>
                            <a:srgbClr val="504E4E"/>
                          </a:solidFill>
                          <a:latin typeface="Arial" panose="020B0604020202020204" pitchFamily="34" charset="0"/>
                          <a:ea typeface="+mn-ea"/>
                          <a:cs typeface="Arial" panose="020B0604020202020204" pitchFamily="34" charset="0"/>
                        </a:rPr>
                        <a:t>股东登记册；</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Register of Directors</a:t>
                      </a:r>
                      <a:r>
                        <a:rPr lang="zh-CN" altLang="en-US" sz="1400" kern="1200" dirty="0">
                          <a:solidFill>
                            <a:srgbClr val="504E4E"/>
                          </a:solidFill>
                          <a:latin typeface="Arial" panose="020B0604020202020204" pitchFamily="34" charset="0"/>
                          <a:ea typeface="+mn-ea"/>
                          <a:cs typeface="Arial" panose="020B0604020202020204" pitchFamily="34" charset="0"/>
                        </a:rPr>
                        <a:t>董事登记册；</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Share certificates</a:t>
                      </a:r>
                      <a:r>
                        <a:rPr lang="zh-CN" altLang="en-US" sz="1400" kern="1200" dirty="0">
                          <a:solidFill>
                            <a:srgbClr val="504E4E"/>
                          </a:solidFill>
                          <a:latin typeface="Arial" panose="020B0604020202020204" pitchFamily="34" charset="0"/>
                          <a:ea typeface="+mn-ea"/>
                          <a:cs typeface="Arial" panose="020B0604020202020204" pitchFamily="34" charset="0"/>
                        </a:rPr>
                        <a:t>股票证书；</a:t>
                      </a:r>
                      <a:r>
                        <a:rPr lang="en-US" altLang="zh-CN" sz="1400" kern="1200" dirty="0">
                          <a:solidFill>
                            <a:srgbClr val="504E4E"/>
                          </a:solidFill>
                          <a:latin typeface="Arial" panose="020B0604020202020204" pitchFamily="34" charset="0"/>
                          <a:ea typeface="+mn-ea"/>
                          <a:cs typeface="Arial" panose="020B0604020202020204" pitchFamily="34" charset="0"/>
                        </a:rPr>
                        <a:t> </a:t>
                      </a:r>
                    </a:p>
                    <a:p>
                      <a:pPr marL="342900" indent="-342900" algn="l"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Memorandum and Articles of Association</a:t>
                      </a:r>
                      <a:r>
                        <a:rPr lang="zh-CN" altLang="en-US" sz="1400" kern="1200" dirty="0">
                          <a:solidFill>
                            <a:srgbClr val="504E4E"/>
                          </a:solidFill>
                          <a:latin typeface="Arial" panose="020B0604020202020204" pitchFamily="34" charset="0"/>
                          <a:ea typeface="+mn-ea"/>
                          <a:cs typeface="Arial" panose="020B0604020202020204" pitchFamily="34" charset="0"/>
                        </a:rPr>
                        <a:t>公司章程；</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A company chop</a:t>
                      </a:r>
                      <a:r>
                        <a:rPr lang="zh-CN" altLang="en-US" sz="1400" kern="1200" dirty="0">
                          <a:solidFill>
                            <a:srgbClr val="504E4E"/>
                          </a:solidFill>
                          <a:latin typeface="Arial" panose="020B0604020202020204" pitchFamily="34" charset="0"/>
                          <a:ea typeface="+mn-ea"/>
                          <a:cs typeface="Arial" panose="020B0604020202020204" pitchFamily="34" charset="0"/>
                        </a:rPr>
                        <a:t>公司印章</a:t>
                      </a:r>
                      <a:endParaRPr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tc>
                  <a:txBody>
                    <a:bodyPr/>
                    <a:lstStyle/>
                    <a:p>
                      <a:pPr marL="342900" indent="-342900" algn="l"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Certificate of Incorporation</a:t>
                      </a:r>
                      <a:r>
                        <a:rPr lang="zh-CN" altLang="en-US" sz="1400" kern="1200" dirty="0">
                          <a:solidFill>
                            <a:srgbClr val="504E4E"/>
                          </a:solidFill>
                          <a:latin typeface="Arial" panose="020B0604020202020204" pitchFamily="34" charset="0"/>
                          <a:ea typeface="+mn-ea"/>
                          <a:cs typeface="Arial" panose="020B0604020202020204" pitchFamily="34" charset="0"/>
                        </a:rPr>
                        <a:t>注册证书；</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Certificate of Incumbency</a:t>
                      </a:r>
                      <a:r>
                        <a:rPr lang="zh-CN" altLang="en-US" sz="1400" kern="1200" dirty="0">
                          <a:solidFill>
                            <a:srgbClr val="504E4E"/>
                          </a:solidFill>
                          <a:latin typeface="Arial" panose="020B0604020202020204" pitchFamily="34" charset="0"/>
                          <a:ea typeface="+mn-ea"/>
                          <a:cs typeface="Arial" panose="020B0604020202020204" pitchFamily="34" charset="0"/>
                        </a:rPr>
                        <a:t>注册代理人证书；</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Resolutions of the Sole Subscriber and Sole Shareholder</a:t>
                      </a:r>
                      <a:r>
                        <a:rPr lang="zh-CN" altLang="en-US" sz="1400" kern="1200" dirty="0">
                          <a:solidFill>
                            <a:srgbClr val="504E4E"/>
                          </a:solidFill>
                          <a:latin typeface="Arial" panose="020B0604020202020204" pitchFamily="34" charset="0"/>
                          <a:ea typeface="+mn-ea"/>
                          <a:cs typeface="Arial" panose="020B0604020202020204" pitchFamily="34" charset="0"/>
                        </a:rPr>
                        <a:t>发起人和股东决议；</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Stamped Notice of Situation of Registered Office</a:t>
                      </a:r>
                      <a:r>
                        <a:rPr lang="zh-CN" altLang="en-US" sz="1400" kern="1200" dirty="0">
                          <a:solidFill>
                            <a:srgbClr val="504E4E"/>
                          </a:solidFill>
                          <a:latin typeface="Arial" panose="020B0604020202020204" pitchFamily="34" charset="0"/>
                          <a:ea typeface="+mn-ea"/>
                          <a:cs typeface="Arial" panose="020B0604020202020204" pitchFamily="34" charset="0"/>
                        </a:rPr>
                        <a:t>注册办事处通知书；</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Instrument of Transfer</a:t>
                      </a:r>
                      <a:r>
                        <a:rPr lang="zh-CN" altLang="en-US" sz="1400" kern="1200" dirty="0">
                          <a:solidFill>
                            <a:srgbClr val="504E4E"/>
                          </a:solidFill>
                          <a:latin typeface="Arial" panose="020B0604020202020204" pitchFamily="34" charset="0"/>
                          <a:ea typeface="+mn-ea"/>
                          <a:cs typeface="Arial" panose="020B0604020202020204" pitchFamily="34" charset="0"/>
                        </a:rPr>
                        <a:t>转让文书；</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Register of Members</a:t>
                      </a:r>
                      <a:r>
                        <a:rPr lang="zh-CN" altLang="en-US" sz="1400" kern="1200" dirty="0">
                          <a:solidFill>
                            <a:srgbClr val="504E4E"/>
                          </a:solidFill>
                          <a:latin typeface="Arial" panose="020B0604020202020204" pitchFamily="34" charset="0"/>
                          <a:ea typeface="+mn-ea"/>
                          <a:cs typeface="Arial" panose="020B0604020202020204" pitchFamily="34" charset="0"/>
                        </a:rPr>
                        <a:t>股东登记册；</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Register of Directors</a:t>
                      </a:r>
                      <a:r>
                        <a:rPr lang="zh-CN" altLang="en-US" sz="1400" kern="1200" dirty="0">
                          <a:solidFill>
                            <a:srgbClr val="504E4E"/>
                          </a:solidFill>
                          <a:latin typeface="Arial" panose="020B0604020202020204" pitchFamily="34" charset="0"/>
                          <a:ea typeface="+mn-ea"/>
                          <a:cs typeface="Arial" panose="020B0604020202020204" pitchFamily="34" charset="0"/>
                        </a:rPr>
                        <a:t>董事登记册；</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Register of Secretaries</a:t>
                      </a:r>
                      <a:r>
                        <a:rPr lang="zh-CN" altLang="en-US" sz="1400" kern="1200" dirty="0">
                          <a:solidFill>
                            <a:srgbClr val="504E4E"/>
                          </a:solidFill>
                          <a:latin typeface="Arial" panose="020B0604020202020204" pitchFamily="34" charset="0"/>
                          <a:ea typeface="+mn-ea"/>
                          <a:cs typeface="Arial" panose="020B0604020202020204" pitchFamily="34" charset="0"/>
                        </a:rPr>
                        <a:t>秘书登记册；</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Share Certificate</a:t>
                      </a:r>
                      <a:r>
                        <a:rPr lang="zh-CN" altLang="en-US" sz="1400" kern="1200" dirty="0">
                          <a:solidFill>
                            <a:srgbClr val="504E4E"/>
                          </a:solidFill>
                          <a:latin typeface="Arial" panose="020B0604020202020204" pitchFamily="34" charset="0"/>
                          <a:ea typeface="+mn-ea"/>
                          <a:cs typeface="Arial" panose="020B0604020202020204" pitchFamily="34" charset="0"/>
                        </a:rPr>
                        <a:t>股票证书；</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Memorandum and Articles of Association</a:t>
                      </a:r>
                      <a:r>
                        <a:rPr lang="zh-CN" altLang="en-US" sz="1400" kern="1200" dirty="0">
                          <a:solidFill>
                            <a:srgbClr val="504E4E"/>
                          </a:solidFill>
                          <a:latin typeface="Arial" panose="020B0604020202020204" pitchFamily="34" charset="0"/>
                          <a:ea typeface="+mn-ea"/>
                          <a:cs typeface="Arial" panose="020B0604020202020204" pitchFamily="34" charset="0"/>
                        </a:rPr>
                        <a:t>公司章程；</a:t>
                      </a:r>
                      <a:endParaRPr lang="en-US" altLang="zh-CN" sz="1400" kern="1200" dirty="0">
                        <a:solidFill>
                          <a:srgbClr val="504E4E"/>
                        </a:solidFill>
                        <a:latin typeface="Arial" panose="020B0604020202020204" pitchFamily="34" charset="0"/>
                        <a:ea typeface="+mn-ea"/>
                        <a:cs typeface="Arial" panose="020B0604020202020204" pitchFamily="34" charset="0"/>
                      </a:endParaRPr>
                    </a:p>
                    <a:p>
                      <a:pPr marL="342900" indent="-342900" algn="l" defTabSz="914400">
                        <a:buFont typeface="+mj-lt"/>
                        <a:buAutoNum type="arabicPeriod"/>
                        <a:defRPr sz="1300"/>
                      </a:pPr>
                      <a:r>
                        <a:rPr lang="en-US" sz="1400" kern="1200" dirty="0">
                          <a:solidFill>
                            <a:srgbClr val="504E4E"/>
                          </a:solidFill>
                          <a:latin typeface="Arial" panose="020B0604020202020204" pitchFamily="34" charset="0"/>
                          <a:ea typeface="+mn-ea"/>
                          <a:cs typeface="Arial" panose="020B0604020202020204" pitchFamily="34" charset="0"/>
                        </a:rPr>
                        <a:t>A company chop, round chop and seal</a:t>
                      </a:r>
                      <a:r>
                        <a:rPr lang="zh-CN" altLang="en-US" sz="1400" kern="1200" dirty="0">
                          <a:solidFill>
                            <a:srgbClr val="504E4E"/>
                          </a:solidFill>
                          <a:latin typeface="Arial" panose="020B0604020202020204" pitchFamily="34" charset="0"/>
                          <a:ea typeface="+mn-ea"/>
                          <a:cs typeface="Arial" panose="020B0604020202020204" pitchFamily="34" charset="0"/>
                        </a:rPr>
                        <a:t>公司印章</a:t>
                      </a:r>
                      <a:endParaRPr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3F3"/>
                    </a:solidFill>
                  </a:tcPr>
                </a:tc>
                <a:extLst>
                  <a:ext uri="{0D108BD9-81ED-4DB2-BD59-A6C34878D82A}">
                    <a16:rowId xmlns:a16="http://schemas.microsoft.com/office/drawing/2014/main" val="10006"/>
                  </a:ext>
                </a:extLst>
              </a:tr>
              <a:tr h="5974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solidFill>
                            <a:srgbClr val="000000"/>
                          </a:solidFill>
                        </a:defRPr>
                      </a:pPr>
                      <a:r>
                        <a:rPr lang="zh-CN" altLang="en-US" sz="1600" dirty="0">
                          <a:solidFill>
                            <a:srgbClr val="FFFFFF"/>
                          </a:solidFill>
                          <a:latin typeface="Arial" panose="020B0604020202020204" pitchFamily="34" charset="0"/>
                          <a:cs typeface="Arial" panose="020B0604020202020204" pitchFamily="34" charset="0"/>
                        </a:rPr>
                        <a:t>经济实质法</a:t>
                      </a: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FAFAF"/>
                    </a:solidFill>
                  </a:tcPr>
                </a:tc>
                <a:tc>
                  <a:txBody>
                    <a:bodyPr/>
                    <a:lstStyle/>
                    <a:p>
                      <a:pPr algn="l" defTabSz="914400">
                        <a:defRPr sz="1800">
                          <a:solidFill>
                            <a:srgbClr val="000000"/>
                          </a:solidFill>
                        </a:defRPr>
                      </a:pPr>
                      <a:r>
                        <a:rPr lang="en-US" altLang="zh-CN" sz="1400" kern="1200" dirty="0">
                          <a:solidFill>
                            <a:srgbClr val="504E4E"/>
                          </a:solidFill>
                          <a:latin typeface="Arial" panose="020B0604020202020204" pitchFamily="34" charset="0"/>
                          <a:ea typeface="+mn-ea"/>
                          <a:cs typeface="Arial" panose="020B0604020202020204" pitchFamily="34" charset="0"/>
                        </a:rPr>
                        <a:t>2019</a:t>
                      </a:r>
                      <a:r>
                        <a:rPr lang="zh-CN" altLang="en-US" sz="1400" kern="1200" dirty="0">
                          <a:solidFill>
                            <a:srgbClr val="504E4E"/>
                          </a:solidFill>
                          <a:latin typeface="Arial" panose="020B0604020202020204" pitchFamily="34" charset="0"/>
                          <a:ea typeface="+mn-ea"/>
                          <a:cs typeface="Arial" panose="020B0604020202020204" pitchFamily="34" charset="0"/>
                        </a:rPr>
                        <a:t>年</a:t>
                      </a:r>
                      <a:r>
                        <a:rPr lang="en-US" altLang="zh-CN" sz="1400" kern="1200" dirty="0">
                          <a:solidFill>
                            <a:srgbClr val="504E4E"/>
                          </a:solidFill>
                          <a:latin typeface="Arial" panose="020B0604020202020204" pitchFamily="34" charset="0"/>
                          <a:ea typeface="+mn-ea"/>
                          <a:cs typeface="Arial" panose="020B0604020202020204" pitchFamily="34" charset="0"/>
                        </a:rPr>
                        <a:t>10</a:t>
                      </a:r>
                      <a:r>
                        <a:rPr lang="zh-CN" altLang="en-US" sz="1400" kern="1200" dirty="0">
                          <a:solidFill>
                            <a:srgbClr val="504E4E"/>
                          </a:solidFill>
                          <a:latin typeface="Arial" panose="020B0604020202020204" pitchFamily="34" charset="0"/>
                          <a:ea typeface="+mn-ea"/>
                          <a:cs typeface="Arial" panose="020B0604020202020204" pitchFamily="34" charset="0"/>
                        </a:rPr>
                        <a:t>月</a:t>
                      </a:r>
                      <a:r>
                        <a:rPr lang="en-US" altLang="zh-CN" sz="1400" kern="1200" dirty="0">
                          <a:solidFill>
                            <a:srgbClr val="504E4E"/>
                          </a:solidFill>
                          <a:latin typeface="Arial" panose="020B0604020202020204" pitchFamily="34" charset="0"/>
                          <a:ea typeface="+mn-ea"/>
                          <a:cs typeface="Arial" panose="020B0604020202020204" pitchFamily="34" charset="0"/>
                        </a:rPr>
                        <a:t>9</a:t>
                      </a:r>
                      <a:r>
                        <a:rPr lang="zh-CN" altLang="en-US" sz="1400" kern="1200" dirty="0">
                          <a:solidFill>
                            <a:srgbClr val="504E4E"/>
                          </a:solidFill>
                          <a:latin typeface="Arial" panose="020B0604020202020204" pitchFamily="34" charset="0"/>
                          <a:ea typeface="+mn-ea"/>
                          <a:cs typeface="Arial" panose="020B0604020202020204" pitchFamily="34" charset="0"/>
                        </a:rPr>
                        <a:t>日，</a:t>
                      </a:r>
                      <a:r>
                        <a:rPr lang="en-US" altLang="zh-CN" sz="1400" kern="1200" dirty="0">
                          <a:solidFill>
                            <a:srgbClr val="504E4E"/>
                          </a:solidFill>
                          <a:latin typeface="Arial" panose="020B0604020202020204" pitchFamily="34" charset="0"/>
                          <a:ea typeface="+mn-ea"/>
                          <a:cs typeface="Arial" panose="020B0604020202020204" pitchFamily="34" charset="0"/>
                        </a:rPr>
                        <a:t>BVI</a:t>
                      </a:r>
                      <a:r>
                        <a:rPr lang="zh-CN" altLang="en-US" sz="1400" kern="1200" dirty="0">
                          <a:solidFill>
                            <a:srgbClr val="504E4E"/>
                          </a:solidFill>
                          <a:latin typeface="Arial" panose="020B0604020202020204" pitchFamily="34" charset="0"/>
                          <a:ea typeface="+mn-ea"/>
                          <a:cs typeface="Arial" panose="020B0604020202020204" pitchFamily="34" charset="0"/>
                        </a:rPr>
                        <a:t>国际税务机关发布最终版</a:t>
                      </a:r>
                      <a:r>
                        <a:rPr lang="en-US" altLang="zh-CN" sz="1400" kern="1200" dirty="0">
                          <a:solidFill>
                            <a:srgbClr val="504E4E"/>
                          </a:solidFill>
                          <a:latin typeface="Arial" panose="020B0604020202020204" pitchFamily="34" charset="0"/>
                          <a:ea typeface="+mn-ea"/>
                          <a:cs typeface="Arial" panose="020B0604020202020204" pitchFamily="34" charset="0"/>
                        </a:rPr>
                        <a:t>《BVI</a:t>
                      </a:r>
                      <a:r>
                        <a:rPr lang="zh-CN" altLang="en-US" sz="1400" kern="1200" dirty="0">
                          <a:solidFill>
                            <a:srgbClr val="504E4E"/>
                          </a:solidFill>
                          <a:latin typeface="Arial" panose="020B0604020202020204" pitchFamily="34" charset="0"/>
                          <a:ea typeface="+mn-ea"/>
                          <a:cs typeface="Arial" panose="020B0604020202020204" pitchFamily="34" charset="0"/>
                        </a:rPr>
                        <a:t>经济实质法规</a:t>
                      </a:r>
                      <a:r>
                        <a:rPr lang="en-US" altLang="zh-CN" sz="1400" kern="1200" dirty="0">
                          <a:solidFill>
                            <a:srgbClr val="504E4E"/>
                          </a:solidFill>
                          <a:latin typeface="Arial" panose="020B0604020202020204" pitchFamily="34" charset="0"/>
                          <a:ea typeface="+mn-ea"/>
                          <a:cs typeface="Arial" panose="020B0604020202020204" pitchFamily="34" charset="0"/>
                        </a:rPr>
                        <a:t>》</a:t>
                      </a:r>
                      <a:r>
                        <a:rPr lang="zh-CN" altLang="en-US" sz="1400" kern="1200" dirty="0">
                          <a:solidFill>
                            <a:srgbClr val="504E4E"/>
                          </a:solidFill>
                          <a:latin typeface="Arial" panose="020B0604020202020204" pitchFamily="34" charset="0"/>
                          <a:ea typeface="+mn-ea"/>
                          <a:cs typeface="Arial" panose="020B0604020202020204" pitchFamily="34" charset="0"/>
                        </a:rPr>
                        <a:t>。</a:t>
                      </a:r>
                      <a:endParaRPr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14400">
                        <a:defRPr sz="1300"/>
                      </a:pPr>
                      <a:r>
                        <a:rPr lang="en-US" altLang="zh-CN" sz="1400" kern="1200" dirty="0">
                          <a:solidFill>
                            <a:srgbClr val="504E4E"/>
                          </a:solidFill>
                          <a:latin typeface="Arial" panose="020B0604020202020204" pitchFamily="34" charset="0"/>
                          <a:ea typeface="+mn-ea"/>
                          <a:cs typeface="Arial" panose="020B0604020202020204" pitchFamily="34" charset="0"/>
                        </a:rPr>
                        <a:t>2019</a:t>
                      </a:r>
                      <a:r>
                        <a:rPr lang="zh-CN" altLang="en-US" sz="1400" kern="1200" dirty="0">
                          <a:solidFill>
                            <a:srgbClr val="504E4E"/>
                          </a:solidFill>
                          <a:latin typeface="Arial" panose="020B0604020202020204" pitchFamily="34" charset="0"/>
                          <a:ea typeface="+mn-ea"/>
                          <a:cs typeface="Arial" panose="020B0604020202020204" pitchFamily="34" charset="0"/>
                        </a:rPr>
                        <a:t>年</a:t>
                      </a:r>
                      <a:r>
                        <a:rPr lang="en-US" altLang="zh-CN" sz="1400" kern="1200" dirty="0">
                          <a:solidFill>
                            <a:srgbClr val="504E4E"/>
                          </a:solidFill>
                          <a:latin typeface="Arial" panose="020B0604020202020204" pitchFamily="34" charset="0"/>
                          <a:ea typeface="+mn-ea"/>
                          <a:cs typeface="Arial" panose="020B0604020202020204" pitchFamily="34" charset="0"/>
                        </a:rPr>
                        <a:t>1</a:t>
                      </a:r>
                      <a:r>
                        <a:rPr lang="zh-CN" altLang="en-US" sz="1400" kern="1200" dirty="0">
                          <a:solidFill>
                            <a:srgbClr val="504E4E"/>
                          </a:solidFill>
                          <a:latin typeface="Arial" panose="020B0604020202020204" pitchFamily="34" charset="0"/>
                          <a:ea typeface="+mn-ea"/>
                          <a:cs typeface="Arial" panose="020B0604020202020204" pitchFamily="34" charset="0"/>
                        </a:rPr>
                        <a:t>月</a:t>
                      </a:r>
                      <a:r>
                        <a:rPr lang="en-US" altLang="zh-CN" sz="1400" kern="1200" dirty="0">
                          <a:solidFill>
                            <a:srgbClr val="504E4E"/>
                          </a:solidFill>
                          <a:latin typeface="Arial" panose="020B0604020202020204" pitchFamily="34" charset="0"/>
                          <a:ea typeface="+mn-ea"/>
                          <a:cs typeface="Arial" panose="020B0604020202020204" pitchFamily="34" charset="0"/>
                        </a:rPr>
                        <a:t>1</a:t>
                      </a:r>
                      <a:r>
                        <a:rPr lang="zh-CN" altLang="en-US" sz="1400" kern="1200" dirty="0">
                          <a:solidFill>
                            <a:srgbClr val="504E4E"/>
                          </a:solidFill>
                          <a:latin typeface="Arial" panose="020B0604020202020204" pitchFamily="34" charset="0"/>
                          <a:ea typeface="+mn-ea"/>
                          <a:cs typeface="Arial" panose="020B0604020202020204" pitchFamily="34" charset="0"/>
                        </a:rPr>
                        <a:t>日起生效。</a:t>
                      </a:r>
                      <a:endParaRPr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14400">
                        <a:defRPr sz="1300"/>
                      </a:pPr>
                      <a:r>
                        <a:rPr lang="zh-CN" altLang="en-US" sz="1400" kern="1200" dirty="0">
                          <a:solidFill>
                            <a:srgbClr val="504E4E"/>
                          </a:solidFill>
                          <a:latin typeface="Arial" panose="020B0604020202020204" pitchFamily="34" charset="0"/>
                          <a:ea typeface="+mn-ea"/>
                          <a:cs typeface="Arial" panose="020B0604020202020204" pitchFamily="34" charset="0"/>
                        </a:rPr>
                        <a:t>暂未实施</a:t>
                      </a:r>
                      <a:endParaRPr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14400">
                        <a:defRPr sz="1300"/>
                      </a:pPr>
                      <a:r>
                        <a:rPr lang="zh-CN" altLang="en-US" sz="1400" kern="1200" dirty="0">
                          <a:solidFill>
                            <a:srgbClr val="504E4E"/>
                          </a:solidFill>
                          <a:latin typeface="Arial" panose="020B0604020202020204" pitchFamily="34" charset="0"/>
                          <a:ea typeface="+mn-ea"/>
                          <a:cs typeface="Arial" panose="020B0604020202020204" pitchFamily="34" charset="0"/>
                        </a:rPr>
                        <a:t>暂未实施</a:t>
                      </a:r>
                      <a:endParaRPr sz="1400" kern="1200" dirty="0">
                        <a:solidFill>
                          <a:srgbClr val="504E4E"/>
                        </a:solidFill>
                        <a:latin typeface="Arial" panose="020B0604020202020204" pitchFamily="34" charset="0"/>
                        <a:ea typeface="+mn-ea"/>
                        <a:cs typeface="Arial" panose="020B0604020202020204" pitchFamily="34" charset="0"/>
                      </a:endParaRPr>
                    </a:p>
                  </a:txBody>
                  <a:tcPr marL="165100" marR="165100" marT="165100" marB="165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
        <p:nvSpPr>
          <p:cNvPr id="1452" name="/ table slide"/>
          <p:cNvSpPr txBox="1">
            <a:spLocks noGrp="1"/>
          </p:cNvSpPr>
          <p:nvPr>
            <p:ph type="ctrTitle" idx="4294967295"/>
          </p:nvPr>
        </p:nvSpPr>
        <p:spPr>
          <a:xfrm>
            <a:off x="981440" y="1348293"/>
            <a:ext cx="4428181" cy="599447"/>
          </a:xfrm>
          <a:prstGeom prst="rect">
            <a:avLst/>
          </a:prstGeom>
        </p:spPr>
        <p:txBody>
          <a:bodyPr anchor="t">
            <a:normAutofit/>
          </a:bodyPr>
          <a:lstStyle>
            <a:lvl1pPr>
              <a:lnSpc>
                <a:spcPct val="80000"/>
              </a:lnSpc>
              <a:defRPr sz="3600" i="1" cap="none" spc="0">
                <a:solidFill>
                  <a:srgbClr val="AFAFAF"/>
                </a:solidFill>
              </a:defRPr>
            </a:lvl1pPr>
          </a:lstStyle>
          <a:p>
            <a:r>
              <a:rPr lang="zh-CN" altLang="en-US" dirty="0">
                <a:latin typeface="Arial" panose="020B0604020202020204" pitchFamily="34" charset="0"/>
                <a:cs typeface="Arial" panose="020B0604020202020204" pitchFamily="34" charset="0"/>
              </a:rPr>
              <a:t>离岸属地公司一览表</a:t>
            </a:r>
            <a:endParaRPr dirty="0">
              <a:latin typeface="Arial" panose="020B0604020202020204" pitchFamily="34" charset="0"/>
              <a:cs typeface="Arial" panose="020B0604020202020204" pitchFamily="34" charset="0"/>
            </a:endParaRPr>
          </a:p>
        </p:txBody>
      </p:sp>
      <p:sp>
        <p:nvSpPr>
          <p:cNvPr id="15" name="矩形"/>
          <p:cNvSpPr/>
          <p:nvPr/>
        </p:nvSpPr>
        <p:spPr>
          <a:xfrm>
            <a:off x="-2" y="-2"/>
            <a:ext cx="24384000" cy="1041481"/>
          </a:xfrm>
          <a:prstGeom prst="rect">
            <a:avLst/>
          </a:prstGeom>
          <a:solidFill>
            <a:schemeClr val="bg1">
              <a:lumMod val="85000"/>
            </a:schemeClr>
          </a:solidFill>
          <a:ln w="12700">
            <a:miter lim="400000"/>
          </a:ln>
        </p:spPr>
        <p:txBody>
          <a:bodyPr lIns="38100" tIns="38100" rIns="38100" bIns="38100" anchor="ctr"/>
          <a:lstStyle/>
          <a:p>
            <a:pPr>
              <a:lnSpc>
                <a:spcPct val="100000"/>
              </a:lnSpc>
              <a:defRPr sz="3000" b="1" i="0" spc="-90">
                <a:solidFill>
                  <a:srgbClr val="FFFFFF"/>
                </a:solidFill>
              </a:defRPr>
            </a:pPr>
            <a:endParaRPr sz="3000"/>
          </a:p>
        </p:txBody>
      </p:sp>
      <p:pic>
        <p:nvPicPr>
          <p:cNvPr id="16" name="图片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92615" y="204731"/>
            <a:ext cx="1414265" cy="573564"/>
          </a:xfrm>
          <a:prstGeom prst="rect">
            <a:avLst/>
          </a:prstGeom>
        </p:spPr>
      </p:pic>
      <p:sp>
        <p:nvSpPr>
          <p:cNvPr id="17" name="三角形"/>
          <p:cNvSpPr/>
          <p:nvPr/>
        </p:nvSpPr>
        <p:spPr>
          <a:xfrm rot="2700000" flipH="1">
            <a:off x="11173126" y="-1068229"/>
            <a:ext cx="2136457" cy="213645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0" y="0"/>
                </a:lnTo>
                <a:close/>
              </a:path>
            </a:pathLst>
          </a:custGeom>
          <a:solidFill>
            <a:srgbClr val="B39B77"/>
          </a:solidFill>
          <a:ln w="12700">
            <a:miter lim="400000"/>
          </a:ln>
          <a:effectLst>
            <a:outerShdw blurRad="50800" dist="38100" dir="2700000" algn="tl" rotWithShape="0">
              <a:prstClr val="black">
                <a:alpha val="40000"/>
              </a:prstClr>
            </a:outerShdw>
          </a:effectLst>
        </p:spPr>
        <p:txBody>
          <a:bodyPr lIns="38100" tIns="38100" rIns="38100" bIns="38100" anchor="ctr"/>
          <a:lstStyle/>
          <a:p>
            <a:pPr>
              <a:lnSpc>
                <a:spcPct val="100000"/>
              </a:lnSpc>
              <a:defRPr sz="3000" b="1" i="0" spc="-90">
                <a:solidFill>
                  <a:srgbClr val="FFFFFF"/>
                </a:solidFill>
              </a:defRPr>
            </a:pPr>
            <a:endParaRPr sz="3000"/>
          </a:p>
        </p:txBody>
      </p:sp>
      <p:sp>
        <p:nvSpPr>
          <p:cNvPr id="18" name="SLIDE"/>
          <p:cNvSpPr txBox="1"/>
          <p:nvPr/>
        </p:nvSpPr>
        <p:spPr>
          <a:xfrm>
            <a:off x="12022906" y="185681"/>
            <a:ext cx="464872" cy="205184"/>
          </a:xfrm>
          <a:prstGeom prst="rect">
            <a:avLst/>
          </a:prstGeom>
          <a:ln w="12700">
            <a:miter lim="400000"/>
          </a:ln>
          <a:extLst>
            <a:ext uri="{C572A759-6A51-4108-AA02-DFA0A04FC94B}">
              <ma14:wrappingTextBoxFlag xmlns="" xmlns:ma14="http://schemas.microsoft.com/office/mac/drawingml/2011/main" val="1"/>
            </a:ext>
          </a:extLst>
        </p:spPr>
        <p:txBody>
          <a:bodyPr wrap="none" lIns="25400" tIns="25400" rIns="25400" bIns="25400" anchor="ctr">
            <a:spAutoFit/>
          </a:bodyPr>
          <a:lstStyle>
            <a:lvl1pPr algn="ctr">
              <a:lnSpc>
                <a:spcPct val="100000"/>
              </a:lnSpc>
              <a:defRPr sz="2000" b="1" i="0" cap="all" spc="100">
                <a:solidFill>
                  <a:srgbClr val="FFFFFF"/>
                </a:solidFill>
              </a:defRPr>
            </a:lvl1pPr>
          </a:lstStyle>
          <a:p>
            <a:r>
              <a:rPr lang="en-US" sz="1000" dirty="0">
                <a:latin typeface="Arial" panose="020B0604020202020204" pitchFamily="34" charset="0"/>
                <a:cs typeface="Arial" panose="020B0604020202020204" pitchFamily="34" charset="0"/>
              </a:rPr>
              <a:t>page</a:t>
            </a:r>
            <a:endParaRPr sz="1000" dirty="0">
              <a:latin typeface="Arial" panose="020B0604020202020204" pitchFamily="34" charset="0"/>
              <a:cs typeface="Arial" panose="020B0604020202020204" pitchFamily="34" charset="0"/>
            </a:endParaRPr>
          </a:p>
        </p:txBody>
      </p:sp>
      <p:sp>
        <p:nvSpPr>
          <p:cNvPr id="19" name="幻灯片编号"/>
          <p:cNvSpPr txBox="1">
            <a:spLocks/>
          </p:cNvSpPr>
          <p:nvPr/>
        </p:nvSpPr>
        <p:spPr>
          <a:xfrm>
            <a:off x="12073013" y="468036"/>
            <a:ext cx="269045" cy="279401"/>
          </a:xfrm>
          <a:prstGeom prst="rect">
            <a:avLst/>
          </a:prstGeom>
          <a:extLst>
            <a:ext uri="{C572A759-6A51-4108-AA02-DFA0A04FC94B}">
              <ma14:wrappingTextBoxFlag xmlns="" xmlns:ma14="http://schemas.microsoft.com/office/mac/drawingml/2011/main" val="1"/>
            </a:ext>
          </a:extLst>
        </p:spPr>
        <p:txBody>
          <a:bodyPr vert="horz" lIns="91440" tIns="45720" rIns="91440" bIns="45720" rtlCol="0" anchor="ctr"/>
          <a:lstStyle>
            <a:defPPr>
              <a:defRPr lang="zh-CN"/>
            </a:defPPr>
            <a:lvl1pPr marL="0" algn="r" defTabSz="1828800" rtl="0" eaLnBrk="1" latinLnBrk="0" hangingPunct="1">
              <a:defRPr sz="2400" kern="1200">
                <a:solidFill>
                  <a:schemeClr val="tx1">
                    <a:tint val="75000"/>
                  </a:schemeClr>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a:lstStyle>
          <a:p>
            <a:r>
              <a:rPr lang="en-US" altLang="zh-CN" sz="3200" dirty="0">
                <a:solidFill>
                  <a:schemeClr val="bg1"/>
                </a:solidFill>
                <a:latin typeface="Arial" panose="020B0604020202020204" pitchFamily="34" charset="0"/>
                <a:cs typeface="Arial" panose="020B0604020202020204" pitchFamily="34" charset="0"/>
              </a:rPr>
              <a:t>5</a:t>
            </a:r>
            <a:endParaRPr lang="zh-CN" altLang="en-US" sz="3200" dirty="0">
              <a:solidFill>
                <a:schemeClr val="bg1"/>
              </a:solidFill>
              <a:latin typeface="Arial" panose="020B0604020202020204" pitchFamily="34" charset="0"/>
              <a:cs typeface="Arial" panose="020B0604020202020204" pitchFamily="34" charset="0"/>
            </a:endParaRPr>
          </a:p>
        </p:txBody>
      </p:sp>
      <p:sp>
        <p:nvSpPr>
          <p:cNvPr id="20" name="/ introduction section"/>
          <p:cNvSpPr txBox="1"/>
          <p:nvPr/>
        </p:nvSpPr>
        <p:spPr>
          <a:xfrm>
            <a:off x="1788493" y="390865"/>
            <a:ext cx="6377240" cy="4337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r"/>
          </a:lstStyle>
          <a:p>
            <a:pPr algn="l"/>
            <a:r>
              <a:rPr lang="en-US" sz="1800" dirty="0">
                <a:latin typeface="Arial" panose="020B0604020202020204" pitchFamily="34" charset="0"/>
                <a:ea typeface="方正兰亭黑_GBK" panose="02000000000000000000" pitchFamily="2" charset="-122"/>
                <a:cs typeface="Arial" panose="020B0604020202020204" pitchFamily="34" charset="0"/>
              </a:rPr>
              <a:t>Global Legal ，Commercial &amp; Wealth Services</a:t>
            </a:r>
          </a:p>
        </p:txBody>
      </p:sp>
    </p:spTree>
    <p:extLst>
      <p:ext uri="{BB962C8B-B14F-4D97-AF65-F5344CB8AC3E}">
        <p14:creationId xmlns:p14="http://schemas.microsoft.com/office/powerpoint/2010/main" val="2128486274"/>
      </p:ext>
    </p:extLst>
  </p:cSld>
  <p:clrMapOvr>
    <a:masterClrMapping/>
  </p:clrMapOvr>
  <mc:AlternateContent xmlns:mc="http://schemas.openxmlformats.org/markup-compatibility/2006" xmlns:p14="http://schemas.microsoft.com/office/powerpoint/2010/main">
    <mc:Choice Requires="p14">
      <p:transition spd="slow" p14:dur="1500">
        <p14:prism dir="r" isContent="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图片 18">
            <a:extLst>
              <a:ext uri="{FF2B5EF4-FFF2-40B4-BE49-F238E27FC236}">
                <a16:creationId xmlns:a16="http://schemas.microsoft.com/office/drawing/2014/main" id="{9A017E2E-BDB2-4FBE-B3C6-2DB30C1500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4384000" cy="13716000"/>
          </a:xfrm>
          <a:prstGeom prst="rect">
            <a:avLst/>
          </a:prstGeom>
        </p:spPr>
      </p:pic>
      <p:sp>
        <p:nvSpPr>
          <p:cNvPr id="15" name="/ introduction section">
            <a:extLst>
              <a:ext uri="{FF2B5EF4-FFF2-40B4-BE49-F238E27FC236}">
                <a16:creationId xmlns:a16="http://schemas.microsoft.com/office/drawing/2014/main" id="{EC1D200F-7F5A-49F6-A9A3-45B1D7EDA54B}"/>
              </a:ext>
            </a:extLst>
          </p:cNvPr>
          <p:cNvSpPr txBox="1"/>
          <p:nvPr/>
        </p:nvSpPr>
        <p:spPr>
          <a:xfrm>
            <a:off x="2546262" y="12872530"/>
            <a:ext cx="3473738" cy="294498"/>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r"/>
          </a:lstStyle>
          <a:p>
            <a:pPr algn="l"/>
            <a:r>
              <a:rPr lang="en-US" altLang="zh-CN" sz="2200" dirty="0">
                <a:latin typeface="方正兰亭黑_GBK" panose="02000000000000000000" pitchFamily="2" charset="-122"/>
                <a:ea typeface="方正兰亭黑_GBK" panose="02000000000000000000" pitchFamily="2" charset="-122"/>
              </a:rPr>
              <a:t>UI GROUP   </a:t>
            </a:r>
            <a:r>
              <a:rPr lang="zh-CN" altLang="en-US" sz="2200" dirty="0">
                <a:latin typeface="方正兰亭黑_GBK" panose="02000000000000000000" pitchFamily="2" charset="-122"/>
                <a:ea typeface="方正兰亭黑_GBK" panose="02000000000000000000" pitchFamily="2" charset="-122"/>
              </a:rPr>
              <a:t>汇 智 集 团</a:t>
            </a:r>
            <a:endParaRPr sz="2200" dirty="0">
              <a:latin typeface="方正兰亭黑_GBK" panose="02000000000000000000" pitchFamily="2" charset="-122"/>
              <a:ea typeface="方正兰亭黑_GBK" panose="02000000000000000000" pitchFamily="2" charset="-122"/>
            </a:endParaRPr>
          </a:p>
        </p:txBody>
      </p:sp>
      <p:sp>
        <p:nvSpPr>
          <p:cNvPr id="16" name="Picture Placeholder 2">
            <a:extLst>
              <a:ext uri="{FF2B5EF4-FFF2-40B4-BE49-F238E27FC236}">
                <a16:creationId xmlns:a16="http://schemas.microsoft.com/office/drawing/2014/main" id="{01BF1424-3E10-4F93-8139-50617EF60FFC}"/>
              </a:ext>
            </a:extLst>
          </p:cNvPr>
          <p:cNvSpPr txBox="1">
            <a:spLocks/>
          </p:cNvSpPr>
          <p:nvPr/>
        </p:nvSpPr>
        <p:spPr>
          <a:xfrm>
            <a:off x="2479453" y="13445207"/>
            <a:ext cx="3185851" cy="270793"/>
          </a:xfrm>
          <a:prstGeom prst="rect">
            <a:avLst/>
          </a:prstGeom>
          <a:solidFill>
            <a:srgbClr val="B39B77"/>
          </a:solidFill>
          <a:effectLst/>
        </p:spPr>
        <p:txBody>
          <a:bodyPr anchor="ctr"/>
          <a:lstStyle>
            <a:lvl1pPr marL="0" indent="0" algn="ctr" defTabSz="914400" rtl="0" eaLnBrk="1" latinLnBrk="0" hangingPunct="1">
              <a:lnSpc>
                <a:spcPct val="90000"/>
              </a:lnSpc>
              <a:spcBef>
                <a:spcPts val="1000"/>
              </a:spcBef>
              <a:buFont typeface="Arial"/>
              <a:buNone/>
              <a:defRPr sz="1600" b="0" i="0" kern="1200">
                <a:solidFill>
                  <a:schemeClr val="tx1"/>
                </a:solidFill>
                <a:latin typeface="Source Sans Pro" charset="0"/>
                <a:ea typeface="Source Sans Pro" charset="0"/>
                <a:cs typeface="Source Sans Pro"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sz="3200">
              <a:solidFill>
                <a:srgbClr val="B39B77"/>
              </a:solidFill>
            </a:endParaRPr>
          </a:p>
        </p:txBody>
      </p:sp>
      <p:cxnSp>
        <p:nvCxnSpPr>
          <p:cNvPr id="17" name="Straight Connector 18">
            <a:extLst>
              <a:ext uri="{FF2B5EF4-FFF2-40B4-BE49-F238E27FC236}">
                <a16:creationId xmlns:a16="http://schemas.microsoft.com/office/drawing/2014/main" id="{F40D912A-C459-4FC7-BD5B-31356E96C04C}"/>
              </a:ext>
            </a:extLst>
          </p:cNvPr>
          <p:cNvCxnSpPr/>
          <p:nvPr/>
        </p:nvCxnSpPr>
        <p:spPr>
          <a:xfrm>
            <a:off x="17771372" y="0"/>
            <a:ext cx="0" cy="2535130"/>
          </a:xfrm>
          <a:prstGeom prst="line">
            <a:avLst/>
          </a:prstGeom>
          <a:ln w="38100">
            <a:solidFill>
              <a:srgbClr val="B39B77"/>
            </a:solidFill>
          </a:ln>
        </p:spPr>
        <p:style>
          <a:lnRef idx="1">
            <a:schemeClr val="accent1"/>
          </a:lnRef>
          <a:fillRef idx="0">
            <a:schemeClr val="accent1"/>
          </a:fillRef>
          <a:effectRef idx="0">
            <a:schemeClr val="accent1"/>
          </a:effectRef>
          <a:fontRef idx="minor">
            <a:schemeClr val="tx1"/>
          </a:fontRef>
        </p:style>
      </p:cxnSp>
      <p:sp>
        <p:nvSpPr>
          <p:cNvPr id="20" name="矩形 19">
            <a:extLst>
              <a:ext uri="{FF2B5EF4-FFF2-40B4-BE49-F238E27FC236}">
                <a16:creationId xmlns:a16="http://schemas.microsoft.com/office/drawing/2014/main" id="{A1935EE5-64D0-455B-82AF-3D5FB1E7D818}"/>
              </a:ext>
            </a:extLst>
          </p:cNvPr>
          <p:cNvSpPr/>
          <p:nvPr/>
        </p:nvSpPr>
        <p:spPr>
          <a:xfrm>
            <a:off x="0" y="8977442"/>
            <a:ext cx="24384000" cy="1739566"/>
          </a:xfrm>
          <a:prstGeom prst="rect">
            <a:avLst/>
          </a:prstGeom>
          <a:solidFill>
            <a:schemeClr val="bg1">
              <a:lumMod val="85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cxnSp>
        <p:nvCxnSpPr>
          <p:cNvPr id="18" name="Straight Connector 17">
            <a:extLst>
              <a:ext uri="{FF2B5EF4-FFF2-40B4-BE49-F238E27FC236}">
                <a16:creationId xmlns:a16="http://schemas.microsoft.com/office/drawing/2014/main" id="{91134574-2F28-4158-B3EB-C0DE1CD9FBA9}"/>
              </a:ext>
            </a:extLst>
          </p:cNvPr>
          <p:cNvCxnSpPr/>
          <p:nvPr/>
        </p:nvCxnSpPr>
        <p:spPr>
          <a:xfrm>
            <a:off x="12844024" y="11976434"/>
            <a:ext cx="0" cy="173956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标题 1">
            <a:extLst>
              <a:ext uri="{FF2B5EF4-FFF2-40B4-BE49-F238E27FC236}">
                <a16:creationId xmlns:a16="http://schemas.microsoft.com/office/drawing/2014/main" id="{D794D55B-DCE0-4241-8EE0-81E5FCCF711A}"/>
              </a:ext>
            </a:extLst>
          </p:cNvPr>
          <p:cNvSpPr>
            <a:spLocks noGrp="1"/>
          </p:cNvSpPr>
          <p:nvPr>
            <p:ph type="title"/>
          </p:nvPr>
        </p:nvSpPr>
        <p:spPr>
          <a:xfrm>
            <a:off x="1797697" y="8093237"/>
            <a:ext cx="13450609" cy="4092544"/>
          </a:xfrm>
          <a:effectLst>
            <a:outerShdw blurRad="50800" dist="38100" algn="l" rotWithShape="0">
              <a:prstClr val="black">
                <a:alpha val="40000"/>
              </a:prstClr>
            </a:outerShdw>
          </a:effectLst>
        </p:spPr>
        <p:txBody>
          <a:bodyPr>
            <a:normAutofit/>
          </a:bodyPr>
          <a:lstStyle/>
          <a:p>
            <a:pPr>
              <a:lnSpc>
                <a:spcPct val="100000"/>
              </a:lnSpc>
            </a:pPr>
            <a:r>
              <a:rPr lang="zh-CN" altLang="en-US" sz="8000" b="1" dirty="0">
                <a:solidFill>
                  <a:schemeClr val="bg1">
                    <a:lumMod val="95000"/>
                  </a:schemeClr>
                </a:solidFill>
                <a:latin typeface="Baskerville Old Face" panose="02020602080505020303" pitchFamily="18" charset="0"/>
              </a:rPr>
              <a:t>二、离在岸属地</a:t>
            </a:r>
            <a:endParaRPr lang="en-US" altLang="zh-CN" sz="8000" b="1" dirty="0">
              <a:solidFill>
                <a:schemeClr val="bg1">
                  <a:lumMod val="95000"/>
                </a:schemeClr>
              </a:solidFill>
              <a:latin typeface="Baskerville Old Face" panose="02020602080505020303" pitchFamily="18" charset="0"/>
            </a:endParaRPr>
          </a:p>
        </p:txBody>
      </p:sp>
    </p:spTree>
    <p:extLst>
      <p:ext uri="{BB962C8B-B14F-4D97-AF65-F5344CB8AC3E}">
        <p14:creationId xmlns:p14="http://schemas.microsoft.com/office/powerpoint/2010/main" val="74621648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p:cNvSpPr/>
          <p:nvPr/>
        </p:nvSpPr>
        <p:spPr>
          <a:xfrm>
            <a:off x="-2" y="-2"/>
            <a:ext cx="24384000" cy="1041481"/>
          </a:xfrm>
          <a:prstGeom prst="rect">
            <a:avLst/>
          </a:prstGeom>
          <a:solidFill>
            <a:schemeClr val="bg1">
              <a:lumMod val="85000"/>
            </a:schemeClr>
          </a:solidFill>
          <a:ln w="12700">
            <a:miter lim="400000"/>
          </a:ln>
        </p:spPr>
        <p:txBody>
          <a:bodyPr lIns="38100" tIns="38100" rIns="38100" bIns="38100" anchor="ctr"/>
          <a:lstStyle/>
          <a:p>
            <a:pPr>
              <a:lnSpc>
                <a:spcPct val="100000"/>
              </a:lnSpc>
              <a:defRPr sz="3000" b="1" i="0" spc="-90">
                <a:solidFill>
                  <a:srgbClr val="FFFFFF"/>
                </a:solidFill>
              </a:defRPr>
            </a:pPr>
            <a:endParaRPr sz="3000"/>
          </a:p>
        </p:txBody>
      </p:sp>
      <p:sp>
        <p:nvSpPr>
          <p:cNvPr id="22" name="三角形"/>
          <p:cNvSpPr/>
          <p:nvPr/>
        </p:nvSpPr>
        <p:spPr>
          <a:xfrm rot="2700000" flipH="1">
            <a:off x="11173126" y="-1068229"/>
            <a:ext cx="2136457" cy="213645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0" y="0"/>
                </a:lnTo>
                <a:close/>
              </a:path>
            </a:pathLst>
          </a:custGeom>
          <a:solidFill>
            <a:srgbClr val="B39B77"/>
          </a:solidFill>
          <a:ln w="12700">
            <a:miter lim="400000"/>
          </a:ln>
          <a:effectLst>
            <a:outerShdw blurRad="50800" dist="38100" dir="2700000" algn="tl" rotWithShape="0">
              <a:prstClr val="black">
                <a:alpha val="40000"/>
              </a:prstClr>
            </a:outerShdw>
          </a:effectLst>
        </p:spPr>
        <p:txBody>
          <a:bodyPr lIns="38100" tIns="38100" rIns="38100" bIns="38100" anchor="ctr"/>
          <a:lstStyle/>
          <a:p>
            <a:pPr>
              <a:lnSpc>
                <a:spcPct val="100000"/>
              </a:lnSpc>
              <a:defRPr sz="3000" b="1" i="0" spc="-90">
                <a:solidFill>
                  <a:srgbClr val="FFFFFF"/>
                </a:solidFill>
              </a:defRPr>
            </a:pPr>
            <a:endParaRPr sz="3000"/>
          </a:p>
        </p:txBody>
      </p:sp>
      <p:sp>
        <p:nvSpPr>
          <p:cNvPr id="14" name="TextBox 2"/>
          <p:cNvSpPr txBox="1"/>
          <p:nvPr/>
        </p:nvSpPr>
        <p:spPr>
          <a:xfrm>
            <a:off x="1551795" y="3715505"/>
            <a:ext cx="5827236" cy="1175706"/>
          </a:xfrm>
          <a:prstGeom prst="rect">
            <a:avLst/>
          </a:prstGeom>
          <a:noFill/>
        </p:spPr>
        <p:txBody>
          <a:bodyPr wrap="none" rtlCol="0">
            <a:spAutoFit/>
          </a:bodyPr>
          <a:lstStyle/>
          <a:p>
            <a:pPr>
              <a:lnSpc>
                <a:spcPct val="80000"/>
              </a:lnSpc>
            </a:pPr>
            <a:r>
              <a:rPr lang="zh-CN" altLang="en-US" sz="8800" b="1" dirty="0">
                <a:solidFill>
                  <a:srgbClr val="B39B77"/>
                </a:solidFill>
                <a:latin typeface="Arial" panose="020B0604020202020204" pitchFamily="34" charset="0"/>
                <a:ea typeface="Bebas Neue" charset="0"/>
                <a:cs typeface="Arial" panose="020B0604020202020204" pitchFamily="34" charset="0"/>
              </a:rPr>
              <a:t>离在岸属地</a:t>
            </a:r>
            <a:endParaRPr lang="en-US" sz="8800" b="1" dirty="0">
              <a:solidFill>
                <a:srgbClr val="B39B77"/>
              </a:solidFill>
              <a:latin typeface="Arial" panose="020B0604020202020204" pitchFamily="34" charset="0"/>
              <a:ea typeface="Bebas Neue" charset="0"/>
              <a:cs typeface="Arial" panose="020B0604020202020204" pitchFamily="34" charset="0"/>
            </a:endParaRPr>
          </a:p>
        </p:txBody>
      </p:sp>
      <p:sp>
        <p:nvSpPr>
          <p:cNvPr id="15" name="TextBox 2"/>
          <p:cNvSpPr txBox="1"/>
          <p:nvPr/>
        </p:nvSpPr>
        <p:spPr>
          <a:xfrm>
            <a:off x="1626618" y="5280023"/>
            <a:ext cx="1210588" cy="595932"/>
          </a:xfrm>
          <a:prstGeom prst="rect">
            <a:avLst/>
          </a:prstGeom>
          <a:noFill/>
        </p:spPr>
        <p:txBody>
          <a:bodyPr wrap="none" rtlCol="0">
            <a:spAutoFit/>
          </a:bodyPr>
          <a:lstStyle/>
          <a:p>
            <a:pPr>
              <a:lnSpc>
                <a:spcPct val="80000"/>
              </a:lnSpc>
            </a:pPr>
            <a:r>
              <a:rPr lang="zh-CN" altLang="en-US" sz="4000" dirty="0">
                <a:solidFill>
                  <a:srgbClr val="B39B77"/>
                </a:solidFill>
                <a:latin typeface="思源黑体 CN Medium" panose="020B0600000000000000" pitchFamily="34" charset="-122"/>
                <a:ea typeface="思源黑体 CN Medium" panose="020B0600000000000000" pitchFamily="34" charset="-122"/>
                <a:cs typeface="Arial" panose="020B0604020202020204" pitchFamily="34" charset="0"/>
              </a:rPr>
              <a:t>香港</a:t>
            </a:r>
            <a:endParaRPr lang="en-US" altLang="zh-CN" sz="4000" dirty="0">
              <a:solidFill>
                <a:srgbClr val="B39B77"/>
              </a:solidFill>
              <a:latin typeface="思源黑体 CN Medium" panose="020B0600000000000000" pitchFamily="34" charset="-122"/>
              <a:ea typeface="思源黑体 CN Medium" panose="020B0600000000000000" pitchFamily="34" charset="-122"/>
              <a:cs typeface="Arial" panose="020B0604020202020204" pitchFamily="34" charset="0"/>
            </a:endParaRPr>
          </a:p>
        </p:txBody>
      </p:sp>
      <p:sp>
        <p:nvSpPr>
          <p:cNvPr id="16" name="矩形 15"/>
          <p:cNvSpPr/>
          <p:nvPr/>
        </p:nvSpPr>
        <p:spPr>
          <a:xfrm>
            <a:off x="1849626" y="12346745"/>
            <a:ext cx="849360" cy="9143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a:solidFill>
                <a:srgbClr val="B39B77"/>
              </a:solidFill>
            </a:endParaRPr>
          </a:p>
        </p:txBody>
      </p:sp>
      <p:sp>
        <p:nvSpPr>
          <p:cNvPr id="18" name="/ introduction section"/>
          <p:cNvSpPr txBox="1"/>
          <p:nvPr/>
        </p:nvSpPr>
        <p:spPr>
          <a:xfrm>
            <a:off x="1788493" y="390865"/>
            <a:ext cx="6377240" cy="4337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r"/>
          </a:lstStyle>
          <a:p>
            <a:pPr algn="l"/>
            <a:r>
              <a:rPr lang="en-US" sz="1800" dirty="0">
                <a:latin typeface="Arial" panose="020B0604020202020204" pitchFamily="34" charset="0"/>
                <a:ea typeface="方正兰亭黑_GBK" panose="02000000000000000000" pitchFamily="2" charset="-122"/>
                <a:cs typeface="Arial" panose="020B0604020202020204" pitchFamily="34" charset="0"/>
              </a:rPr>
              <a:t>Global Legal ，Commercial &amp; Wealth Services</a:t>
            </a:r>
          </a:p>
        </p:txBody>
      </p:sp>
      <p:sp>
        <p:nvSpPr>
          <p:cNvPr id="19" name="SLIDE"/>
          <p:cNvSpPr txBox="1"/>
          <p:nvPr/>
        </p:nvSpPr>
        <p:spPr>
          <a:xfrm>
            <a:off x="12022906" y="185681"/>
            <a:ext cx="464872" cy="205184"/>
          </a:xfrm>
          <a:prstGeom prst="rect">
            <a:avLst/>
          </a:prstGeom>
          <a:ln w="12700">
            <a:miter lim="400000"/>
          </a:ln>
          <a:extLst>
            <a:ext uri="{C572A759-6A51-4108-AA02-DFA0A04FC94B}">
              <ma14:wrappingTextBoxFlag xmlns:ma14="http://schemas.microsoft.com/office/mac/drawingml/2011/main" xmlns="" val="1"/>
            </a:ext>
          </a:extLst>
        </p:spPr>
        <p:txBody>
          <a:bodyPr wrap="none" lIns="25400" tIns="25400" rIns="25400" bIns="25400" anchor="ctr">
            <a:spAutoFit/>
          </a:bodyPr>
          <a:lstStyle>
            <a:lvl1pPr algn="ctr">
              <a:lnSpc>
                <a:spcPct val="100000"/>
              </a:lnSpc>
              <a:defRPr sz="2000" b="1" i="0" cap="all" spc="100">
                <a:solidFill>
                  <a:srgbClr val="FFFFFF"/>
                </a:solidFill>
              </a:defRPr>
            </a:lvl1pPr>
          </a:lstStyle>
          <a:p>
            <a:r>
              <a:rPr lang="en-US" sz="1000" dirty="0">
                <a:latin typeface="Arial" panose="020B0604020202020204" pitchFamily="34" charset="0"/>
                <a:cs typeface="Arial" panose="020B0604020202020204" pitchFamily="34" charset="0"/>
              </a:rPr>
              <a:t>page</a:t>
            </a:r>
            <a:endParaRPr sz="1000" dirty="0">
              <a:latin typeface="Arial" panose="020B0604020202020204" pitchFamily="34" charset="0"/>
              <a:cs typeface="Arial" panose="020B0604020202020204" pitchFamily="34" charset="0"/>
            </a:endParaRPr>
          </a:p>
        </p:txBody>
      </p:sp>
      <p:sp>
        <p:nvSpPr>
          <p:cNvPr id="20" name="幻灯片编号"/>
          <p:cNvSpPr txBox="1">
            <a:spLocks/>
          </p:cNvSpPr>
          <p:nvPr/>
        </p:nvSpPr>
        <p:spPr>
          <a:xfrm>
            <a:off x="12073013" y="468036"/>
            <a:ext cx="269045" cy="279401"/>
          </a:xfrm>
          <a:prstGeom prst="rect">
            <a:avLst/>
          </a:prstGeom>
          <a:extLst>
            <a:ext uri="{C572A759-6A51-4108-AA02-DFA0A04FC94B}">
              <ma14:wrappingTextBoxFlag xmlns:ma14="http://schemas.microsoft.com/office/mac/drawingml/2011/main" xmlns="" val="1"/>
            </a:ext>
          </a:extLst>
        </p:spPr>
        <p:txBody>
          <a:bodyPr vert="horz" lIns="91440" tIns="45720" rIns="91440" bIns="45720" rtlCol="0" anchor="ctr"/>
          <a:lstStyle>
            <a:defPPr>
              <a:defRPr lang="zh-CN"/>
            </a:defPPr>
            <a:lvl1pPr marL="0" algn="r" defTabSz="1828800" rtl="0" eaLnBrk="1" latinLnBrk="0" hangingPunct="1">
              <a:defRPr sz="2400" kern="1200">
                <a:solidFill>
                  <a:schemeClr val="tx1">
                    <a:tint val="75000"/>
                  </a:schemeClr>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a:lstStyle>
          <a:p>
            <a:r>
              <a:rPr lang="en-US" altLang="zh-CN" sz="3200" dirty="0">
                <a:solidFill>
                  <a:schemeClr val="bg1"/>
                </a:solidFill>
                <a:latin typeface="Arial" panose="020B0604020202020204" pitchFamily="34" charset="0"/>
                <a:cs typeface="Arial" panose="020B0604020202020204" pitchFamily="34" charset="0"/>
              </a:rPr>
              <a:t>1</a:t>
            </a:r>
            <a:endParaRPr lang="zh-CN" altLang="en-US" sz="3200" dirty="0">
              <a:solidFill>
                <a:schemeClr val="bg1"/>
              </a:solidFill>
              <a:latin typeface="Arial" panose="020B0604020202020204" pitchFamily="34" charset="0"/>
              <a:cs typeface="Arial" panose="020B0604020202020204" pitchFamily="34" charset="0"/>
            </a:endParaRPr>
          </a:p>
        </p:txBody>
      </p:sp>
      <p:pic>
        <p:nvPicPr>
          <p:cNvPr id="21" name="图片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92615" y="204731"/>
            <a:ext cx="1414265" cy="573564"/>
          </a:xfrm>
          <a:prstGeom prst="rect">
            <a:avLst/>
          </a:prstGeom>
        </p:spPr>
      </p:pic>
      <p:grpSp>
        <p:nvGrpSpPr>
          <p:cNvPr id="23" name="Group 22">
            <a:extLst>
              <a:ext uri="{FF2B5EF4-FFF2-40B4-BE49-F238E27FC236}">
                <a16:creationId xmlns:a16="http://schemas.microsoft.com/office/drawing/2014/main" id="{D301E3AA-93C2-46EC-AB0E-77723105E8EE}"/>
              </a:ext>
            </a:extLst>
          </p:cNvPr>
          <p:cNvGrpSpPr/>
          <p:nvPr/>
        </p:nvGrpSpPr>
        <p:grpSpPr>
          <a:xfrm>
            <a:off x="1740063" y="6399397"/>
            <a:ext cx="10451936" cy="6093135"/>
            <a:chOff x="5628414" y="3732010"/>
            <a:chExt cx="2926800" cy="2743200"/>
          </a:xfrm>
        </p:grpSpPr>
        <p:sp>
          <p:nvSpPr>
            <p:cNvPr id="24" name="Rectangle 17">
              <a:extLst>
                <a:ext uri="{FF2B5EF4-FFF2-40B4-BE49-F238E27FC236}">
                  <a16:creationId xmlns:a16="http://schemas.microsoft.com/office/drawing/2014/main" id="{3E390AB7-ED27-42F2-87CC-6836538A99F2}"/>
                </a:ext>
              </a:extLst>
            </p:cNvPr>
            <p:cNvSpPr/>
            <p:nvPr/>
          </p:nvSpPr>
          <p:spPr>
            <a:xfrm>
              <a:off x="5628414" y="3732010"/>
              <a:ext cx="2926800" cy="2743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91440" rIns="182880" bIns="91440" numCol="1" spcCol="0" rtlCol="0" fromWordArt="0" anchor="t" anchorCtr="0" forceAA="0" compatLnSpc="1">
              <a:prstTxWarp prst="textNoShape">
                <a:avLst/>
              </a:prstTxWarp>
              <a:noAutofit/>
            </a:bodyPr>
            <a:lstStyle/>
            <a:p>
              <a:endParaRPr lang="en-US" sz="7200" dirty="0">
                <a:solidFill>
                  <a:schemeClr val="tx1">
                    <a:alpha val="70000"/>
                  </a:schemeClr>
                </a:solidFill>
                <a:latin typeface="Arial" panose="020B0604020202020204" pitchFamily="34" charset="0"/>
                <a:cs typeface="Arial" panose="020B0604020202020204" pitchFamily="34" charset="0"/>
              </a:endParaRPr>
            </a:p>
          </p:txBody>
        </p:sp>
        <p:sp>
          <p:nvSpPr>
            <p:cNvPr id="25" name="TextBox 20">
              <a:extLst>
                <a:ext uri="{FF2B5EF4-FFF2-40B4-BE49-F238E27FC236}">
                  <a16:creationId xmlns:a16="http://schemas.microsoft.com/office/drawing/2014/main" id="{9C45CE2D-BC4D-439B-95CC-D10D9BC3E43F}"/>
                </a:ext>
              </a:extLst>
            </p:cNvPr>
            <p:cNvSpPr txBox="1"/>
            <p:nvPr/>
          </p:nvSpPr>
          <p:spPr>
            <a:xfrm>
              <a:off x="5877243" y="4369714"/>
              <a:ext cx="2380943" cy="1870622"/>
            </a:xfrm>
            <a:prstGeom prst="rect">
              <a:avLst/>
            </a:prstGeom>
            <a:noFill/>
          </p:spPr>
          <p:txBody>
            <a:bodyPr wrap="square" lIns="0" rIns="0" rtlCol="0">
              <a:spAutoFit/>
            </a:bodyPr>
            <a:lstStyle/>
            <a:p>
              <a:r>
                <a:rPr lang="en-US" altLang="zh-CN" sz="2400" dirty="0"/>
                <a:t>        </a:t>
              </a:r>
              <a:r>
                <a:rPr lang="zh-CN" altLang="en-US" sz="2400" dirty="0">
                  <a:solidFill>
                    <a:schemeClr val="tx1">
                      <a:alpha val="70000"/>
                    </a:schemeClr>
                  </a:solidFill>
                  <a:latin typeface="Arial" panose="020B0604020202020204" pitchFamily="34" charset="0"/>
                  <a:cs typeface="Arial" panose="020B0604020202020204" pitchFamily="34" charset="0"/>
                </a:rPr>
                <a:t>香港 （</a:t>
              </a:r>
              <a:r>
                <a:rPr lang="en-US" altLang="zh-CN" sz="2400" dirty="0">
                  <a:solidFill>
                    <a:schemeClr val="tx1">
                      <a:alpha val="70000"/>
                    </a:schemeClr>
                  </a:solidFill>
                  <a:latin typeface="Arial" panose="020B0604020202020204" pitchFamily="34" charset="0"/>
                  <a:cs typeface="Arial" panose="020B0604020202020204" pitchFamily="34" charset="0"/>
                </a:rPr>
                <a:t>Hong Kong</a:t>
              </a:r>
              <a:r>
                <a:rPr lang="zh-CN" altLang="en-US" sz="2400" dirty="0">
                  <a:solidFill>
                    <a:schemeClr val="tx1">
                      <a:alpha val="70000"/>
                    </a:schemeClr>
                  </a:solidFill>
                  <a:latin typeface="Arial" panose="020B0604020202020204" pitchFamily="34" charset="0"/>
                  <a:cs typeface="Arial" panose="020B0604020202020204" pitchFamily="34" charset="0"/>
                </a:rPr>
                <a:t>）</a:t>
              </a:r>
              <a:r>
                <a:rPr lang="en-US" altLang="zh-CN" sz="2400" dirty="0">
                  <a:solidFill>
                    <a:schemeClr val="tx1">
                      <a:alpha val="70000"/>
                    </a:schemeClr>
                  </a:solidFill>
                  <a:latin typeface="Arial" panose="020B0604020202020204" pitchFamily="34" charset="0"/>
                  <a:cs typeface="Arial" panose="020B0604020202020204" pitchFamily="34" charset="0"/>
                </a:rPr>
                <a:t> </a:t>
              </a:r>
              <a:r>
                <a:rPr lang="zh-CN" altLang="en-US" sz="2400" dirty="0">
                  <a:solidFill>
                    <a:schemeClr val="tx1">
                      <a:alpha val="70000"/>
                    </a:schemeClr>
                  </a:solidFill>
                  <a:latin typeface="Arial" panose="020B0604020202020204" pitchFamily="34" charset="0"/>
                  <a:cs typeface="Arial" panose="020B0604020202020204" pitchFamily="34" charset="0"/>
                </a:rPr>
                <a:t>是中华人民共和国两个特别行政区之一，位于南海北岸、珠江口东侧，北接广东省深圳市，西面与邻近的澳门特别行政区相距</a:t>
              </a:r>
              <a:r>
                <a:rPr lang="en-US" altLang="zh-CN" sz="2400" dirty="0">
                  <a:solidFill>
                    <a:schemeClr val="tx1">
                      <a:alpha val="70000"/>
                    </a:schemeClr>
                  </a:solidFill>
                  <a:latin typeface="Arial" panose="020B0604020202020204" pitchFamily="34" charset="0"/>
                  <a:cs typeface="Arial" panose="020B0604020202020204" pitchFamily="34" charset="0"/>
                </a:rPr>
                <a:t>63</a:t>
              </a:r>
              <a:r>
                <a:rPr lang="zh-CN" altLang="en-US" sz="2400" dirty="0">
                  <a:solidFill>
                    <a:schemeClr val="tx1">
                      <a:alpha val="70000"/>
                    </a:schemeClr>
                  </a:solidFill>
                  <a:latin typeface="Arial" panose="020B0604020202020204" pitchFamily="34" charset="0"/>
                  <a:cs typeface="Arial" panose="020B0604020202020204" pitchFamily="34" charset="0"/>
                </a:rPr>
                <a:t>公里，其余两面与南海邻接。全境由香港岛、九龙和新界组成，其中香港岛北部最为发达；地理环境上则由九龙半岛等大陆土地，以及</a:t>
              </a:r>
              <a:r>
                <a:rPr lang="en-US" altLang="zh-CN" sz="2400" dirty="0">
                  <a:solidFill>
                    <a:schemeClr val="tx1">
                      <a:alpha val="70000"/>
                    </a:schemeClr>
                  </a:solidFill>
                  <a:latin typeface="Arial" panose="020B0604020202020204" pitchFamily="34" charset="0"/>
                  <a:cs typeface="Arial" panose="020B0604020202020204" pitchFamily="34" charset="0"/>
                </a:rPr>
                <a:t>263</a:t>
              </a:r>
              <a:r>
                <a:rPr lang="zh-CN" altLang="en-US" sz="2400" dirty="0">
                  <a:solidFill>
                    <a:schemeClr val="tx1">
                      <a:alpha val="70000"/>
                    </a:schemeClr>
                  </a:solidFill>
                  <a:latin typeface="Arial" panose="020B0604020202020204" pitchFamily="34" charset="0"/>
                  <a:cs typeface="Arial" panose="020B0604020202020204" pitchFamily="34" charset="0"/>
                </a:rPr>
                <a:t>个岛屿构成。截至</a:t>
              </a:r>
              <a:r>
                <a:rPr lang="en-US" altLang="zh-CN" sz="2400" dirty="0">
                  <a:solidFill>
                    <a:schemeClr val="tx1">
                      <a:alpha val="70000"/>
                    </a:schemeClr>
                  </a:solidFill>
                  <a:latin typeface="Arial" panose="020B0604020202020204" pitchFamily="34" charset="0"/>
                  <a:cs typeface="Arial" panose="020B0604020202020204" pitchFamily="34" charset="0"/>
                </a:rPr>
                <a:t>2018</a:t>
              </a:r>
              <a:r>
                <a:rPr lang="zh-CN" altLang="en-US" sz="2400" dirty="0">
                  <a:solidFill>
                    <a:schemeClr val="tx1">
                      <a:alpha val="70000"/>
                    </a:schemeClr>
                  </a:solidFill>
                  <a:latin typeface="Arial" panose="020B0604020202020204" pitchFamily="34" charset="0"/>
                  <a:cs typeface="Arial" panose="020B0604020202020204" pitchFamily="34" charset="0"/>
                </a:rPr>
                <a:t>年，香港人口约</a:t>
              </a:r>
              <a:r>
                <a:rPr lang="en-US" altLang="zh-CN" sz="2400" dirty="0">
                  <a:solidFill>
                    <a:schemeClr val="tx1">
                      <a:alpha val="70000"/>
                    </a:schemeClr>
                  </a:solidFill>
                  <a:latin typeface="Arial" panose="020B0604020202020204" pitchFamily="34" charset="0"/>
                  <a:cs typeface="Arial" panose="020B0604020202020204" pitchFamily="34" charset="0"/>
                </a:rPr>
                <a:t>748</a:t>
              </a:r>
              <a:r>
                <a:rPr lang="zh-CN" altLang="en-US" sz="2400" dirty="0">
                  <a:solidFill>
                    <a:schemeClr val="tx1">
                      <a:alpha val="70000"/>
                    </a:schemeClr>
                  </a:solidFill>
                  <a:latin typeface="Arial" panose="020B0604020202020204" pitchFamily="34" charset="0"/>
                  <a:cs typeface="Arial" panose="020B0604020202020204" pitchFamily="34" charset="0"/>
                </a:rPr>
                <a:t>万人。</a:t>
              </a:r>
              <a:endParaRPr lang="en-US" altLang="zh-CN" sz="2400" dirty="0">
                <a:solidFill>
                  <a:schemeClr val="tx1">
                    <a:alpha val="70000"/>
                  </a:schemeClr>
                </a:solidFill>
                <a:latin typeface="Arial" panose="020B0604020202020204" pitchFamily="34" charset="0"/>
                <a:cs typeface="Arial" panose="020B0604020202020204" pitchFamily="34" charset="0"/>
              </a:endParaRPr>
            </a:p>
            <a:p>
              <a:endParaRPr lang="zh-CN" altLang="en-US" sz="2400" dirty="0">
                <a:solidFill>
                  <a:schemeClr val="tx1">
                    <a:alpha val="70000"/>
                  </a:schemeClr>
                </a:solidFill>
                <a:latin typeface="Arial" panose="020B0604020202020204" pitchFamily="34" charset="0"/>
                <a:cs typeface="Arial" panose="020B0604020202020204" pitchFamily="34" charset="0"/>
              </a:endParaRPr>
            </a:p>
            <a:p>
              <a:r>
                <a:rPr lang="zh-CN" altLang="en-US" sz="2400" dirty="0">
                  <a:solidFill>
                    <a:schemeClr val="tx1">
                      <a:alpha val="70000"/>
                    </a:schemeClr>
                  </a:solidFill>
                  <a:latin typeface="Arial" panose="020B0604020202020204" pitchFamily="34" charset="0"/>
                  <a:cs typeface="Arial" panose="020B0604020202020204" pitchFamily="34" charset="0"/>
                </a:rPr>
                <a:t>      香港是世界上相当重要的国际金融、工商服务业及航运中心，传统基金会连续二十四年评选香港为全球最自由经济体，并凭治安优良、社会廉洁、税制简单和法律制度健全闻名于世，有“东方之珠”的美誉。</a:t>
              </a:r>
              <a:endParaRPr lang="en-US" sz="2400" dirty="0">
                <a:solidFill>
                  <a:schemeClr val="tx1">
                    <a:alpha val="70000"/>
                  </a:schemeClr>
                </a:solidFill>
                <a:latin typeface="Arial" panose="020B0604020202020204" pitchFamily="34" charset="0"/>
                <a:cs typeface="Arial" panose="020B0604020202020204" pitchFamily="34" charset="0"/>
              </a:endParaRPr>
            </a:p>
          </p:txBody>
        </p:sp>
        <p:sp>
          <p:nvSpPr>
            <p:cNvPr id="26" name="TextBox 21">
              <a:extLst>
                <a:ext uri="{FF2B5EF4-FFF2-40B4-BE49-F238E27FC236}">
                  <a16:creationId xmlns:a16="http://schemas.microsoft.com/office/drawing/2014/main" id="{D1C1F7D5-8507-4709-AA91-F3A4C590F903}"/>
                </a:ext>
              </a:extLst>
            </p:cNvPr>
            <p:cNvSpPr txBox="1"/>
            <p:nvPr/>
          </p:nvSpPr>
          <p:spPr>
            <a:xfrm>
              <a:off x="5899219" y="3885186"/>
              <a:ext cx="326651" cy="273219"/>
            </a:xfrm>
            <a:prstGeom prst="rect">
              <a:avLst/>
            </a:prstGeom>
            <a:noFill/>
          </p:spPr>
          <p:txBody>
            <a:bodyPr wrap="none" lIns="0" rIns="0" rtlCol="0">
              <a:spAutoFit/>
            </a:bodyPr>
            <a:lstStyle/>
            <a:p>
              <a:r>
                <a:rPr lang="zh-CN" altLang="en-US" sz="4000" b="1" dirty="0">
                  <a:solidFill>
                    <a:srgbClr val="B39B77">
                      <a:alpha val="60000"/>
                    </a:srgbClr>
                  </a:solidFill>
                  <a:latin typeface="Arial" panose="020B0604020202020204" pitchFamily="34" charset="0"/>
                  <a:cs typeface="Arial" panose="020B0604020202020204" pitchFamily="34" charset="0"/>
                </a:rPr>
                <a:t>简介</a:t>
              </a:r>
              <a:endParaRPr lang="en-US" sz="4000" b="1" dirty="0">
                <a:solidFill>
                  <a:srgbClr val="B39B77">
                    <a:alpha val="60000"/>
                  </a:srgbClr>
                </a:solidFill>
                <a:latin typeface="Arial" panose="020B0604020202020204" pitchFamily="34" charset="0"/>
                <a:cs typeface="Arial" panose="020B0604020202020204" pitchFamily="34" charset="0"/>
              </a:endParaRPr>
            </a:p>
          </p:txBody>
        </p:sp>
      </p:grpSp>
      <p:grpSp>
        <p:nvGrpSpPr>
          <p:cNvPr id="27" name="Group 23">
            <a:extLst>
              <a:ext uri="{FF2B5EF4-FFF2-40B4-BE49-F238E27FC236}">
                <a16:creationId xmlns:a16="http://schemas.microsoft.com/office/drawing/2014/main" id="{DD636FFD-47B8-4D02-82A7-53864EA8CC58}"/>
              </a:ext>
            </a:extLst>
          </p:cNvPr>
          <p:cNvGrpSpPr/>
          <p:nvPr/>
        </p:nvGrpSpPr>
        <p:grpSpPr>
          <a:xfrm>
            <a:off x="12535201" y="6415537"/>
            <a:ext cx="10674272" cy="6060851"/>
            <a:chOff x="5563532" y="3760345"/>
            <a:chExt cx="2926800" cy="2743200"/>
          </a:xfrm>
        </p:grpSpPr>
        <p:sp>
          <p:nvSpPr>
            <p:cNvPr id="28" name="Rectangle 24">
              <a:extLst>
                <a:ext uri="{FF2B5EF4-FFF2-40B4-BE49-F238E27FC236}">
                  <a16:creationId xmlns:a16="http://schemas.microsoft.com/office/drawing/2014/main" id="{852E51F2-1D17-4D0C-B01E-31527FB86896}"/>
                </a:ext>
              </a:extLst>
            </p:cNvPr>
            <p:cNvSpPr/>
            <p:nvPr/>
          </p:nvSpPr>
          <p:spPr>
            <a:xfrm>
              <a:off x="5563532" y="3760345"/>
              <a:ext cx="2926800" cy="2743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91440" rIns="182880" bIns="91440" numCol="1" spcCol="0" rtlCol="0" fromWordArt="0" anchor="t" anchorCtr="0" forceAA="0" compatLnSpc="1">
              <a:prstTxWarp prst="textNoShape">
                <a:avLst/>
              </a:prstTxWarp>
              <a:noAutofit/>
            </a:bodyPr>
            <a:lstStyle/>
            <a:p>
              <a:endParaRPr lang="en-US" sz="7200" dirty="0">
                <a:solidFill>
                  <a:schemeClr val="tx1">
                    <a:alpha val="70000"/>
                  </a:schemeClr>
                </a:solidFill>
                <a:latin typeface="Arial" panose="020B0604020202020204" pitchFamily="34" charset="0"/>
                <a:cs typeface="Arial" panose="020B0604020202020204" pitchFamily="34" charset="0"/>
              </a:endParaRPr>
            </a:p>
          </p:txBody>
        </p:sp>
        <p:sp>
          <p:nvSpPr>
            <p:cNvPr id="29" name="TextBox 26">
              <a:extLst>
                <a:ext uri="{FF2B5EF4-FFF2-40B4-BE49-F238E27FC236}">
                  <a16:creationId xmlns:a16="http://schemas.microsoft.com/office/drawing/2014/main" id="{4E8A04BE-17C0-4124-AAE0-DD326E867DE1}"/>
                </a:ext>
              </a:extLst>
            </p:cNvPr>
            <p:cNvSpPr txBox="1"/>
            <p:nvPr/>
          </p:nvSpPr>
          <p:spPr>
            <a:xfrm>
              <a:off x="5821147" y="4332460"/>
              <a:ext cx="2430093" cy="1626620"/>
            </a:xfrm>
            <a:prstGeom prst="rect">
              <a:avLst/>
            </a:prstGeom>
            <a:noFill/>
          </p:spPr>
          <p:txBody>
            <a:bodyPr wrap="square" lIns="0" rIns="0" rtlCol="0">
              <a:spAutoFit/>
            </a:bodyPr>
            <a:lstStyle/>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注册香港公司名称相对自由，经营范围限制少；</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香港是亚太地区乃至国际的金融中心、国际航运中心、国际贸易中心，拥有邻近很多国家和地区不可替代的优越地位；</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香港地理位置优越，法律健全，税赋低，设施完备，既是内地企业走向全球的桥梁，也是内地企业理想的融资平台；</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香港公司一般利得税税率为</a:t>
              </a:r>
              <a:r>
                <a:rPr lang="en-US" altLang="zh-CN" sz="2400" dirty="0">
                  <a:solidFill>
                    <a:schemeClr val="tx1">
                      <a:alpha val="70000"/>
                    </a:schemeClr>
                  </a:solidFill>
                  <a:latin typeface="Arial" panose="020B0604020202020204" pitchFamily="34" charset="0"/>
                  <a:cs typeface="Arial" panose="020B0604020202020204" pitchFamily="34" charset="0"/>
                </a:rPr>
                <a:t>16.5%</a:t>
              </a:r>
              <a:r>
                <a:rPr lang="zh-CN" altLang="en-US" sz="2400" dirty="0">
                  <a:solidFill>
                    <a:schemeClr val="tx1">
                      <a:alpha val="70000"/>
                    </a:schemeClr>
                  </a:solidFill>
                  <a:latin typeface="Arial" panose="020B0604020202020204" pitchFamily="34" charset="0"/>
                  <a:cs typeface="Arial" panose="020B0604020202020204" pitchFamily="34" charset="0"/>
                </a:rPr>
                <a:t>；薪俸税标准税率为</a:t>
              </a:r>
              <a:r>
                <a:rPr lang="en-US" altLang="zh-CN" sz="2400" dirty="0">
                  <a:solidFill>
                    <a:schemeClr val="tx1">
                      <a:alpha val="70000"/>
                    </a:schemeClr>
                  </a:solidFill>
                  <a:latin typeface="Arial" panose="020B0604020202020204" pitchFamily="34" charset="0"/>
                  <a:cs typeface="Arial" panose="020B0604020202020204" pitchFamily="34" charset="0"/>
                </a:rPr>
                <a:t>15%</a:t>
              </a:r>
              <a:r>
                <a:rPr lang="zh-CN" altLang="en-US" sz="2400" dirty="0">
                  <a:solidFill>
                    <a:schemeClr val="tx1">
                      <a:alpha val="70000"/>
                    </a:schemeClr>
                  </a:solidFill>
                  <a:latin typeface="Arial" panose="020B0604020202020204" pitchFamily="34" charset="0"/>
                  <a:cs typeface="Arial" panose="020B0604020202020204" pitchFamily="34" charset="0"/>
                </a:rPr>
                <a:t>，香港政府会根据年度财政情况，可能会对薪俸税税率进行调整；</a:t>
              </a:r>
              <a:endParaRPr lang="en-US" altLang="zh-CN" sz="2400" dirty="0">
                <a:solidFill>
                  <a:schemeClr val="tx1">
                    <a:alpha val="70000"/>
                  </a:schemeClr>
                </a:solidFill>
                <a:latin typeface="Arial" panose="020B0604020202020204" pitchFamily="34" charset="0"/>
                <a:cs typeface="Arial" panose="020B0604020202020204" pitchFamily="34" charset="0"/>
              </a:endParaRPr>
            </a:p>
            <a:p>
              <a:pPr marL="342900" indent="-342900">
                <a:lnSpc>
                  <a:spcPct val="120000"/>
                </a:lnSpc>
                <a:buFont typeface="Wingdings" panose="05000000000000000000" pitchFamily="2" charset="2"/>
                <a:buChar char="u"/>
              </a:pPr>
              <a:r>
                <a:rPr lang="zh-CN" altLang="en-US" sz="2400" dirty="0">
                  <a:solidFill>
                    <a:schemeClr val="tx1">
                      <a:alpha val="70000"/>
                    </a:schemeClr>
                  </a:solidFill>
                  <a:latin typeface="Arial" panose="020B0604020202020204" pitchFamily="34" charset="0"/>
                  <a:cs typeface="Arial" panose="020B0604020202020204" pitchFamily="34" charset="0"/>
                </a:rPr>
                <a:t>宽松的移民政策、方便海外投资者到香港居住和工作。</a:t>
              </a:r>
              <a:endParaRPr lang="en-US" altLang="zh-CN" sz="2400" dirty="0">
                <a:solidFill>
                  <a:schemeClr val="tx1">
                    <a:alpha val="70000"/>
                  </a:schemeClr>
                </a:solidFill>
                <a:latin typeface="Arial" panose="020B0604020202020204" pitchFamily="34" charset="0"/>
                <a:cs typeface="Arial" panose="020B0604020202020204" pitchFamily="34" charset="0"/>
              </a:endParaRPr>
            </a:p>
          </p:txBody>
        </p:sp>
        <p:sp>
          <p:nvSpPr>
            <p:cNvPr id="30" name="TextBox 27">
              <a:extLst>
                <a:ext uri="{FF2B5EF4-FFF2-40B4-BE49-F238E27FC236}">
                  <a16:creationId xmlns:a16="http://schemas.microsoft.com/office/drawing/2014/main" id="{3A484E53-F0C8-4E12-8230-D82F24CAA325}"/>
                </a:ext>
              </a:extLst>
            </p:cNvPr>
            <p:cNvSpPr txBox="1"/>
            <p:nvPr/>
          </p:nvSpPr>
          <p:spPr>
            <a:xfrm>
              <a:off x="5821147" y="3885186"/>
              <a:ext cx="318486" cy="273219"/>
            </a:xfrm>
            <a:prstGeom prst="rect">
              <a:avLst/>
            </a:prstGeom>
            <a:noFill/>
          </p:spPr>
          <p:txBody>
            <a:bodyPr wrap="none" lIns="0" rIns="0" rtlCol="0">
              <a:spAutoFit/>
            </a:bodyPr>
            <a:lstStyle/>
            <a:p>
              <a:r>
                <a:rPr lang="zh-CN" altLang="en-US" sz="4000" b="1" dirty="0">
                  <a:solidFill>
                    <a:srgbClr val="B39B77">
                      <a:alpha val="60000"/>
                    </a:srgbClr>
                  </a:solidFill>
                  <a:latin typeface="Arial" panose="020B0604020202020204" pitchFamily="34" charset="0"/>
                  <a:cs typeface="Arial" panose="020B0604020202020204" pitchFamily="34" charset="0"/>
                </a:rPr>
                <a:t>优势</a:t>
              </a:r>
              <a:endParaRPr lang="en-US" sz="4000" b="1" dirty="0">
                <a:solidFill>
                  <a:srgbClr val="B39B77">
                    <a:alpha val="60000"/>
                  </a:srgbClr>
                </a:solidFill>
                <a:latin typeface="Arial" panose="020B0604020202020204" pitchFamily="34" charset="0"/>
                <a:cs typeface="Arial" panose="020B0604020202020204" pitchFamily="34" charset="0"/>
              </a:endParaRPr>
            </a:p>
          </p:txBody>
        </p:sp>
      </p:grpSp>
      <p:pic>
        <p:nvPicPr>
          <p:cNvPr id="33" name="图片 32">
            <a:extLst>
              <a:ext uri="{FF2B5EF4-FFF2-40B4-BE49-F238E27FC236}">
                <a16:creationId xmlns:a16="http://schemas.microsoft.com/office/drawing/2014/main" id="{795BD38E-7DAA-47D7-B38F-D82DD0633E40}"/>
              </a:ext>
            </a:extLst>
          </p:cNvPr>
          <p:cNvPicPr>
            <a:picLocks noChangeAspect="1"/>
          </p:cNvPicPr>
          <p:nvPr/>
        </p:nvPicPr>
        <p:blipFill>
          <a:blip r:embed="rId3"/>
          <a:stretch>
            <a:fillRect/>
          </a:stretch>
        </p:blipFill>
        <p:spPr>
          <a:xfrm>
            <a:off x="13752059" y="2919767"/>
            <a:ext cx="8442923" cy="2153807"/>
          </a:xfrm>
          <a:prstGeom prst="rect">
            <a:avLst/>
          </a:prstGeom>
        </p:spPr>
      </p:pic>
    </p:spTree>
    <p:extLst>
      <p:ext uri="{BB962C8B-B14F-4D97-AF65-F5344CB8AC3E}">
        <p14:creationId xmlns:p14="http://schemas.microsoft.com/office/powerpoint/2010/main" val="2575809535"/>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1856</TotalTime>
  <Words>4990</Words>
  <Application>Microsoft Office PowerPoint</Application>
  <PresentationFormat>自定义</PresentationFormat>
  <Paragraphs>464</Paragraphs>
  <Slides>17</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17</vt:i4>
      </vt:variant>
    </vt:vector>
  </HeadingPairs>
  <TitlesOfParts>
    <vt:vector size="28" baseType="lpstr">
      <vt:lpstr>Bebas Neue</vt:lpstr>
      <vt:lpstr>方正兰亭黑_GBK</vt:lpstr>
      <vt:lpstr>思源黑体 CN Medium</vt:lpstr>
      <vt:lpstr>Arial</vt:lpstr>
      <vt:lpstr>Arial Black</vt:lpstr>
      <vt:lpstr>Baskerville Old Face</vt:lpstr>
      <vt:lpstr>Calibri</vt:lpstr>
      <vt:lpstr>Calibri Light</vt:lpstr>
      <vt:lpstr>Source Sans Pro</vt:lpstr>
      <vt:lpstr>Wingdings</vt:lpstr>
      <vt:lpstr>Office 主题</vt:lpstr>
      <vt:lpstr>PowerPoint 演示文稿</vt:lpstr>
      <vt:lpstr>一、离岸属地</vt:lpstr>
      <vt:lpstr>PowerPoint 演示文稿</vt:lpstr>
      <vt:lpstr>PowerPoint 演示文稿</vt:lpstr>
      <vt:lpstr>PowerPoint 演示文稿</vt:lpstr>
      <vt:lpstr>PowerPoint 演示文稿</vt:lpstr>
      <vt:lpstr>离岸属地公司一览表</vt:lpstr>
      <vt:lpstr>二、离在岸属地</vt:lpstr>
      <vt:lpstr>PowerPoint 演示文稿</vt:lpstr>
      <vt:lpstr>PowerPoint 演示文稿</vt:lpstr>
      <vt:lpstr>离在岸属地公司一览表</vt:lpstr>
      <vt:lpstr>三、在岸属地</vt:lpstr>
      <vt:lpstr>PowerPoint 演示文稿</vt:lpstr>
      <vt:lpstr>PowerPoint 演示文稿</vt:lpstr>
      <vt:lpstr>PowerPoint 演示文稿</vt:lpstr>
      <vt:lpstr>在岸属地公司一览表</vt:lpstr>
      <vt:lpstr>PowerPoint 演示文稿</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DEEP</dc:creator>
  <cp:lastModifiedBy>B J</cp:lastModifiedBy>
  <cp:revision>119</cp:revision>
  <cp:lastPrinted>2019-10-30T13:15:56Z</cp:lastPrinted>
  <dcterms:created xsi:type="dcterms:W3CDTF">2019-07-26T06:24:46Z</dcterms:created>
  <dcterms:modified xsi:type="dcterms:W3CDTF">2019-12-04T02:38:31Z</dcterms:modified>
</cp:coreProperties>
</file>